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8" r:id="rId2"/>
    <p:sldId id="257" r:id="rId3"/>
    <p:sldId id="296" r:id="rId4"/>
    <p:sldId id="258" r:id="rId5"/>
    <p:sldId id="299" r:id="rId6"/>
    <p:sldId id="298" r:id="rId7"/>
    <p:sldId id="303" r:id="rId8"/>
    <p:sldId id="302" r:id="rId9"/>
    <p:sldId id="300" r:id="rId10"/>
    <p:sldId id="307" r:id="rId11"/>
    <p:sldId id="308" r:id="rId12"/>
    <p:sldId id="309" r:id="rId13"/>
    <p:sldId id="305" r:id="rId14"/>
    <p:sldId id="313" r:id="rId15"/>
    <p:sldId id="314" r:id="rId16"/>
    <p:sldId id="312" r:id="rId17"/>
    <p:sldId id="315" r:id="rId18"/>
    <p:sldId id="311" r:id="rId19"/>
    <p:sldId id="316" r:id="rId20"/>
    <p:sldId id="310" r:id="rId21"/>
    <p:sldId id="318" r:id="rId22"/>
    <p:sldId id="267" r:id="rId23"/>
    <p:sldId id="266" r:id="rId2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9"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DDB2DEA8-6773-4048-A1CF-29EB947DE212}" type="datetimeFigureOut">
              <a:rPr lang="en-GB" smtClean="0"/>
              <a:t>30/06/2026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4E83C922-66DB-490E-A385-48F63B78D9B7}" type="slidenum">
              <a:rPr lang="en-GB" smtClean="0"/>
              <a:t>‹#›</a:t>
            </a:fld>
            <a:endParaRPr lang="en-GB"/>
          </a:p>
        </p:txBody>
      </p:sp>
    </p:spTree>
    <p:extLst>
      <p:ext uri="{BB962C8B-B14F-4D97-AF65-F5344CB8AC3E}">
        <p14:creationId xmlns:p14="http://schemas.microsoft.com/office/powerpoint/2010/main" val="2245077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29E1A-AFEF-3741-379E-ED6B49EE71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6EC2188-3A31-B0A2-AA2E-ECB0420D37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13" name="Picture 12">
            <a:extLst>
              <a:ext uri="{FF2B5EF4-FFF2-40B4-BE49-F238E27FC236}">
                <a16:creationId xmlns:a16="http://schemas.microsoft.com/office/drawing/2014/main" id="{492A242B-AD5B-B01F-50DF-E075861027A3}"/>
              </a:ext>
            </a:extLst>
          </p:cNvPr>
          <p:cNvPicPr>
            <a:picLocks noChangeAspect="1"/>
          </p:cNvPicPr>
          <p:nvPr userDrawn="1"/>
        </p:nvPicPr>
        <p:blipFill>
          <a:blip r:embed="rId2"/>
          <a:stretch>
            <a:fillRect/>
          </a:stretch>
        </p:blipFill>
        <p:spPr>
          <a:xfrm>
            <a:off x="10668000" y="4935780"/>
            <a:ext cx="1152930" cy="1696641"/>
          </a:xfrm>
          <a:prstGeom prst="rect">
            <a:avLst/>
          </a:prstGeom>
        </p:spPr>
      </p:pic>
      <p:sp>
        <p:nvSpPr>
          <p:cNvPr id="16" name="Footer Placeholder 4">
            <a:extLst>
              <a:ext uri="{FF2B5EF4-FFF2-40B4-BE49-F238E27FC236}">
                <a16:creationId xmlns:a16="http://schemas.microsoft.com/office/drawing/2014/main" id="{8F6199CD-0767-2305-CAAE-8242ADFC6281}"/>
              </a:ext>
            </a:extLst>
          </p:cNvPr>
          <p:cNvSpPr>
            <a:spLocks noGrp="1"/>
          </p:cNvSpPr>
          <p:nvPr>
            <p:ph type="ftr" sz="quarter" idx="3"/>
          </p:nvPr>
        </p:nvSpPr>
        <p:spPr>
          <a:xfrm>
            <a:off x="2095500" y="6310400"/>
            <a:ext cx="8001000" cy="317500"/>
          </a:xfrm>
          <a:prstGeom prst="rect">
            <a:avLst/>
          </a:prstGeom>
        </p:spPr>
        <p:txBody>
          <a:bodyPr vert="horz" lIns="91440" tIns="45720" rIns="91440" bIns="45720" rtlCol="0" anchor="ctr"/>
          <a:lstStyle>
            <a:lvl1pPr algn="ctr">
              <a:defRPr sz="1200">
                <a:solidFill>
                  <a:schemeClr val="tx1">
                    <a:tint val="82000"/>
                  </a:schemeClr>
                </a:solidFill>
                <a:latin typeface="Gill Sans MT" panose="020B0502020104020203" pitchFamily="34" charset="0"/>
              </a:defRPr>
            </a:lvl1pPr>
          </a:lstStyle>
          <a:p>
            <a:r>
              <a:rPr lang="en-GB" dirty="0"/>
              <a:t>© 2026 David Graham et </a:t>
            </a:r>
            <a:r>
              <a:rPr lang="en-GB" sz="1000" dirty="0"/>
              <a:t>al</a:t>
            </a:r>
            <a:r>
              <a:rPr lang="en-GB" dirty="0"/>
              <a:t>. </a:t>
            </a:r>
            <a:r>
              <a:rPr lang="en-GB" i="1" dirty="0"/>
              <a:t>Culinary and Food Service Operations Management for Industry 5.0. </a:t>
            </a:r>
            <a:r>
              <a:rPr lang="en-GB" dirty="0"/>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2266642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2DE-C9F6-B45A-5952-BB4781943B1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E6F096A-A11B-8212-0F88-17C12F97A5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63190F-DA1A-1E77-9B06-CC81F86E142F}"/>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7D637325-35A5-481D-8AF0-CCBA83568A03}"/>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FA2B893A-958E-C4CC-CCE8-53938DE80A66}"/>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3494687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953549-BB1B-1B3B-ECEA-7249FF8E094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1E113B-C946-14C0-6E52-B801E3E837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42D98-49E0-ACFA-6382-E8AD43625B68}"/>
              </a:ext>
            </a:extLst>
          </p:cNvPr>
          <p:cNvSpPr>
            <a:spLocks noGrp="1"/>
          </p:cNvSpPr>
          <p:nvPr>
            <p:ph type="dt" sz="half" idx="10"/>
          </p:nvPr>
        </p:nvSpPr>
        <p:spPr>
          <a:xfrm>
            <a:off x="838200" y="6356350"/>
            <a:ext cx="2743200" cy="365125"/>
          </a:xfrm>
          <a:prstGeom prst="rect">
            <a:avLst/>
          </a:prstGeom>
        </p:spPr>
        <p:txBody>
          <a:bodyPr/>
          <a:lstStyle/>
          <a:p>
            <a:endParaRPr lang="en-GB"/>
          </a:p>
        </p:txBody>
      </p:sp>
      <p:sp>
        <p:nvSpPr>
          <p:cNvPr id="5" name="Footer Placeholder 4">
            <a:extLst>
              <a:ext uri="{FF2B5EF4-FFF2-40B4-BE49-F238E27FC236}">
                <a16:creationId xmlns:a16="http://schemas.microsoft.com/office/drawing/2014/main" id="{A8B9871C-67BF-B37E-9486-573F5254A80E}"/>
              </a:ext>
            </a:extLst>
          </p:cNvPr>
          <p:cNvSpPr>
            <a:spLocks noGrp="1"/>
          </p:cNvSpPr>
          <p:nvPr>
            <p:ph type="ftr" sz="quarter" idx="11"/>
          </p:nvPr>
        </p:nvSpPr>
        <p:spPr>
          <a:xfrm>
            <a:off x="1981200" y="6310400"/>
            <a:ext cx="8001000" cy="317500"/>
          </a:xfrm>
          <a:prstGeom prst="rect">
            <a:avLst/>
          </a:prstGeom>
        </p:spPr>
        <p:txBody>
          <a:bodyPr/>
          <a:lstStyle>
            <a:lvl1pPr>
              <a:defRPr sz="1000"/>
            </a:lvl1pPr>
          </a:lstStyle>
          <a:p>
            <a:r>
              <a:rPr lang="en-US" dirty="0"/>
              <a:t>© 2026 David Graham et al. Culinary and Food Service Operations Management for Industry 5.0. Goodfellow Publishers</a:t>
            </a:r>
            <a:endParaRPr lang="en-GB" sz="1000" dirty="0"/>
          </a:p>
        </p:txBody>
      </p:sp>
      <p:sp>
        <p:nvSpPr>
          <p:cNvPr id="6" name="Slide Number Placeholder 5">
            <a:extLst>
              <a:ext uri="{FF2B5EF4-FFF2-40B4-BE49-F238E27FC236}">
                <a16:creationId xmlns:a16="http://schemas.microsoft.com/office/drawing/2014/main" id="{6FBBF055-FB37-2E93-9023-964F951410D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Tree>
    <p:extLst>
      <p:ext uri="{BB962C8B-B14F-4D97-AF65-F5344CB8AC3E}">
        <p14:creationId xmlns:p14="http://schemas.microsoft.com/office/powerpoint/2010/main" val="52009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331D6-7601-1F25-78F1-EA4388316254}"/>
              </a:ext>
            </a:extLst>
          </p:cNvPr>
          <p:cNvSpPr>
            <a:spLocks noGrp="1"/>
          </p:cNvSpPr>
          <p:nvPr>
            <p:ph type="title"/>
          </p:nvPr>
        </p:nvSpPr>
        <p:spPr/>
        <p:txBody>
          <a:bodyPr/>
          <a:lstStyle/>
          <a:p>
            <a:r>
              <a:rPr lang="en-US" dirty="0"/>
              <a:t>Click to edit Master title style</a:t>
            </a:r>
            <a:endParaRPr lang="en-GB" dirty="0"/>
          </a:p>
        </p:txBody>
      </p:sp>
      <p:sp>
        <p:nvSpPr>
          <p:cNvPr id="3" name="Footer Placeholder 2">
            <a:extLst>
              <a:ext uri="{FF2B5EF4-FFF2-40B4-BE49-F238E27FC236}">
                <a16:creationId xmlns:a16="http://schemas.microsoft.com/office/drawing/2014/main" id="{665C1913-38B7-A9CD-E574-A6446D77A7F7}"/>
              </a:ext>
            </a:extLst>
          </p:cNvPr>
          <p:cNvSpPr>
            <a:spLocks noGrp="1"/>
          </p:cNvSpPr>
          <p:nvPr>
            <p:ph type="ftr" sz="quarter" idx="10"/>
          </p:nvPr>
        </p:nvSpPr>
        <p:spPr>
          <a:xfrm>
            <a:off x="1981200" y="63104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a:t>Goodfellow Publishers</a:t>
            </a:r>
            <a:endParaRPr lang="en-GB" sz="1000" dirty="0">
              <a:latin typeface="Gill Sans MT" panose="020B0502020104020203" pitchFamily="34" charset="0"/>
            </a:endParaRPr>
          </a:p>
        </p:txBody>
      </p:sp>
    </p:spTree>
    <p:extLst>
      <p:ext uri="{BB962C8B-B14F-4D97-AF65-F5344CB8AC3E}">
        <p14:creationId xmlns:p14="http://schemas.microsoft.com/office/powerpoint/2010/main" val="3484705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341AB-503B-738E-5D2C-45877135D4A9}"/>
              </a:ext>
            </a:extLst>
          </p:cNvPr>
          <p:cNvSpPr>
            <a:spLocks noGrp="1"/>
          </p:cNvSpPr>
          <p:nvPr>
            <p:ph type="title"/>
          </p:nvPr>
        </p:nvSpPr>
        <p:spPr/>
        <p:txBody>
          <a:bodyPr/>
          <a:lstStyle>
            <a:lvl1pPr>
              <a:defRPr>
                <a:solidFill>
                  <a:srgbClr val="0070C0"/>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B2C4DAA4-BA06-744D-5F2D-618CC17CEB06}"/>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a:extLst>
              <a:ext uri="{FF2B5EF4-FFF2-40B4-BE49-F238E27FC236}">
                <a16:creationId xmlns:a16="http://schemas.microsoft.com/office/drawing/2014/main" id="{DE2389FB-24AD-453A-49B4-15EDB252A82D}"/>
              </a:ext>
            </a:extLst>
          </p:cNvPr>
          <p:cNvSpPr>
            <a:spLocks noGrp="1"/>
          </p:cNvSpPr>
          <p:nvPr>
            <p:ph type="ftr" sz="quarter" idx="11"/>
          </p:nvPr>
        </p:nvSpPr>
        <p:spPr>
          <a:xfrm>
            <a:off x="2095500" y="633412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sp>
        <p:nvSpPr>
          <p:cNvPr id="6" name="Slide Number Placeholder 5">
            <a:extLst>
              <a:ext uri="{FF2B5EF4-FFF2-40B4-BE49-F238E27FC236}">
                <a16:creationId xmlns:a16="http://schemas.microsoft.com/office/drawing/2014/main" id="{BA643C24-71BF-1162-D9C4-5927F91B26C5}"/>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pic>
        <p:nvPicPr>
          <p:cNvPr id="8" name="Picture 7">
            <a:extLst>
              <a:ext uri="{FF2B5EF4-FFF2-40B4-BE49-F238E27FC236}">
                <a16:creationId xmlns:a16="http://schemas.microsoft.com/office/drawing/2014/main" id="{3ACB1074-D289-DA11-3C83-C32B37DD9B43}"/>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268745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7E686-B701-378D-89CE-1D1C020B57E5}"/>
              </a:ext>
            </a:extLst>
          </p:cNvPr>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1BF708F-DFB0-B7DC-0399-C44EACEFA40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6" name="Slide Number Placeholder 5">
            <a:extLst>
              <a:ext uri="{FF2B5EF4-FFF2-40B4-BE49-F238E27FC236}">
                <a16:creationId xmlns:a16="http://schemas.microsoft.com/office/drawing/2014/main" id="{6E982EB8-FEBC-7C87-DE96-7EE6F5003E9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3752370A-7412-8626-3710-6C77712B6D21}"/>
              </a:ext>
            </a:extLst>
          </p:cNvPr>
          <p:cNvSpPr>
            <a:spLocks noGrp="1"/>
          </p:cNvSpPr>
          <p:nvPr>
            <p:ph type="ftr" sz="quarter" idx="11"/>
          </p:nvPr>
        </p:nvSpPr>
        <p:spPr>
          <a:xfrm>
            <a:off x="2095500" y="6403975"/>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1" name="Picture 10">
            <a:extLst>
              <a:ext uri="{FF2B5EF4-FFF2-40B4-BE49-F238E27FC236}">
                <a16:creationId xmlns:a16="http://schemas.microsoft.com/office/drawing/2014/main" id="{A761A8CA-D0F6-32E0-CDAA-45C1DD47BF0D}"/>
              </a:ext>
            </a:extLst>
          </p:cNvPr>
          <p:cNvPicPr>
            <a:picLocks noChangeAspect="1"/>
          </p:cNvPicPr>
          <p:nvPr userDrawn="1"/>
        </p:nvPicPr>
        <p:blipFill>
          <a:blip r:embed="rId2"/>
          <a:stretch>
            <a:fillRect/>
          </a:stretch>
        </p:blipFill>
        <p:spPr>
          <a:xfrm>
            <a:off x="10291218" y="5207000"/>
            <a:ext cx="1056232" cy="1552581"/>
          </a:xfrm>
          <a:prstGeom prst="rect">
            <a:avLst/>
          </a:prstGeom>
        </p:spPr>
      </p:pic>
    </p:spTree>
    <p:extLst>
      <p:ext uri="{BB962C8B-B14F-4D97-AF65-F5344CB8AC3E}">
        <p14:creationId xmlns:p14="http://schemas.microsoft.com/office/powerpoint/2010/main" val="9432578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FB7BF-BD25-F019-6553-9BF445C345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341ED-69B5-2A8E-97D5-797A3E5FFC9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393AB-1102-0B84-7A09-A6EDC3EC81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a:extLst>
              <a:ext uri="{FF2B5EF4-FFF2-40B4-BE49-F238E27FC236}">
                <a16:creationId xmlns:a16="http://schemas.microsoft.com/office/drawing/2014/main" id="{9CEA4626-B940-DFE8-6621-417520CEBBC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634AC91E-E48B-F44A-EF49-B37BDE807827}"/>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D9E9F0D2-51DE-CC0F-F024-109DEBE8C34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037568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EFD7F-159D-BB01-84D7-A9FB929A593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5647943-842F-E053-23F0-B16BF450BE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CEE096-8C36-03A2-4F2C-A084E18DD1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9C57E0E-FD13-2BC1-5CC8-827E819B8C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2A808F-5695-4EA8-3996-2C806046DE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a:extLst>
              <a:ext uri="{FF2B5EF4-FFF2-40B4-BE49-F238E27FC236}">
                <a16:creationId xmlns:a16="http://schemas.microsoft.com/office/drawing/2014/main" id="{CF7A1430-ADAA-5EE4-4663-DB61FBF9686B}"/>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10" name="Footer Placeholder 4">
            <a:extLst>
              <a:ext uri="{FF2B5EF4-FFF2-40B4-BE49-F238E27FC236}">
                <a16:creationId xmlns:a16="http://schemas.microsoft.com/office/drawing/2014/main" id="{84F7D9DD-32D0-3DEB-3C36-444D96BBAB79}"/>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2" name="Picture 11">
            <a:extLst>
              <a:ext uri="{FF2B5EF4-FFF2-40B4-BE49-F238E27FC236}">
                <a16:creationId xmlns:a16="http://schemas.microsoft.com/office/drawing/2014/main" id="{48BCDA5F-7E2B-5D3A-03E0-8189AE6FCFE5}"/>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1243846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BB833-9E0A-CDFB-B56C-622A95B2E41F}"/>
              </a:ext>
            </a:extLst>
          </p:cNvPr>
          <p:cNvSpPr>
            <a:spLocks noGrp="1"/>
          </p:cNvSpPr>
          <p:nvPr>
            <p:ph type="title"/>
          </p:nvPr>
        </p:nvSpPr>
        <p:spPr/>
        <p:txBody>
          <a:bodyPr/>
          <a:lstStyle/>
          <a:p>
            <a:r>
              <a:rPr lang="en-US"/>
              <a:t>Click to edit Master title style</a:t>
            </a:r>
            <a:endParaRPr lang="en-GB"/>
          </a:p>
        </p:txBody>
      </p:sp>
      <p:sp>
        <p:nvSpPr>
          <p:cNvPr id="5" name="Slide Number Placeholder 4">
            <a:extLst>
              <a:ext uri="{FF2B5EF4-FFF2-40B4-BE49-F238E27FC236}">
                <a16:creationId xmlns:a16="http://schemas.microsoft.com/office/drawing/2014/main" id="{C01A0259-B88D-CFB7-6465-2C8896FC0A8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7" name="Footer Placeholder 4">
            <a:extLst>
              <a:ext uri="{FF2B5EF4-FFF2-40B4-BE49-F238E27FC236}">
                <a16:creationId xmlns:a16="http://schemas.microsoft.com/office/drawing/2014/main" id="{26828016-0807-B30E-2C5C-784AFCD68107}"/>
              </a:ext>
            </a:extLst>
          </p:cNvPr>
          <p:cNvSpPr txBox="1">
            <a:spLocks/>
          </p:cNvSpPr>
          <p:nvPr userDrawn="1"/>
        </p:nvSpPr>
        <p:spPr>
          <a:xfrm>
            <a:off x="1955800" y="6403975"/>
            <a:ext cx="8001000" cy="3175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000" dirty="0"/>
              <a:t>© 2026 David Graham et al. </a:t>
            </a:r>
            <a:r>
              <a:rPr lang="en-GB" sz="1000" i="1" dirty="0"/>
              <a:t>Culinary and Food Service Operations Management for Industry 5.0. </a:t>
            </a:r>
            <a:r>
              <a:rPr lang="en-GB" sz="1000" dirty="0"/>
              <a:t>Goodfellow Publishers</a:t>
            </a:r>
          </a:p>
        </p:txBody>
      </p:sp>
      <p:pic>
        <p:nvPicPr>
          <p:cNvPr id="9" name="Picture 8">
            <a:extLst>
              <a:ext uri="{FF2B5EF4-FFF2-40B4-BE49-F238E27FC236}">
                <a16:creationId xmlns:a16="http://schemas.microsoft.com/office/drawing/2014/main" id="{30A4E881-3C5A-9C39-E992-0F6C4A8860FA}"/>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347629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F029D67-AAB7-2C95-6408-292EE9804F78}"/>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5" name="Footer Placeholder 4">
            <a:extLst>
              <a:ext uri="{FF2B5EF4-FFF2-40B4-BE49-F238E27FC236}">
                <a16:creationId xmlns:a16="http://schemas.microsoft.com/office/drawing/2014/main" id="{1C8F7F7F-855C-69F3-B80A-4F72D7F5687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7" name="Picture 6">
            <a:extLst>
              <a:ext uri="{FF2B5EF4-FFF2-40B4-BE49-F238E27FC236}">
                <a16:creationId xmlns:a16="http://schemas.microsoft.com/office/drawing/2014/main" id="{7F41F025-8E80-660A-277C-800CDB053442}"/>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422060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C3E76-E09C-4C8B-ACEA-F44E806D1C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CD906A5-98DD-4179-6A5C-B47D0CE2B4C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838EA65-ADC7-9394-4740-9930143FA8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97351BCF-7CD2-58C3-E658-36BF49959F7E}"/>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3807F0FE-F4EF-BE7F-C949-089EE4C53B33}"/>
              </a:ext>
            </a:extLst>
          </p:cNvPr>
          <p:cNvSpPr>
            <a:spLocks noGrp="1"/>
          </p:cNvSpPr>
          <p:nvPr>
            <p:ph type="ftr" sz="quarter" idx="11"/>
          </p:nvPr>
        </p:nvSpPr>
        <p:spPr>
          <a:xfrm>
            <a:off x="2095500" y="6311900"/>
            <a:ext cx="8001000" cy="317500"/>
          </a:xfrm>
          <a:prstGeom prst="rect">
            <a:avLst/>
          </a:prstGeom>
        </p:spPr>
        <p:txBody>
          <a:bodyPr/>
          <a:lstStyle>
            <a:lvl1pPr>
              <a:defRPr sz="1000"/>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FAB2E697-93AF-2120-5B15-628E55828AC6}"/>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26039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95F5-3ABD-F8C3-9409-AB15FC3AF8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4D157AF-B0C9-CFB9-E0A3-8DB5665A2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9018F2-1C05-781C-19EF-8340A7349F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A43CDCD-3FCD-C2B7-2BE9-60F3E8DDCDF2}"/>
              </a:ext>
            </a:extLst>
          </p:cNvPr>
          <p:cNvSpPr>
            <a:spLocks noGrp="1"/>
          </p:cNvSpPr>
          <p:nvPr>
            <p:ph type="sldNum" sz="quarter" idx="12"/>
          </p:nvPr>
        </p:nvSpPr>
        <p:spPr>
          <a:xfrm>
            <a:off x="10297568" y="5207000"/>
            <a:ext cx="1056232" cy="1514475"/>
          </a:xfrm>
          <a:prstGeom prst="rect">
            <a:avLst/>
          </a:prstGeom>
        </p:spPr>
        <p:txBody>
          <a:bodyPr/>
          <a:lstStyle/>
          <a:p>
            <a:fld id="{9800594F-54FF-4C20-A837-8495D6882A6A}" type="slidenum">
              <a:rPr lang="en-GB" smtClean="0"/>
              <a:t>‹#›</a:t>
            </a:fld>
            <a:endParaRPr lang="en-GB"/>
          </a:p>
        </p:txBody>
      </p:sp>
      <p:sp>
        <p:nvSpPr>
          <p:cNvPr id="8" name="Footer Placeholder 4">
            <a:extLst>
              <a:ext uri="{FF2B5EF4-FFF2-40B4-BE49-F238E27FC236}">
                <a16:creationId xmlns:a16="http://schemas.microsoft.com/office/drawing/2014/main" id="{E535CFFC-47AB-5992-AEDF-CB22EFCE4957}"/>
              </a:ext>
            </a:extLst>
          </p:cNvPr>
          <p:cNvSpPr>
            <a:spLocks noGrp="1"/>
          </p:cNvSpPr>
          <p:nvPr>
            <p:ph type="ftr" sz="quarter" idx="3"/>
          </p:nvPr>
        </p:nvSpPr>
        <p:spPr>
          <a:xfrm>
            <a:off x="1981200" y="6310400"/>
            <a:ext cx="8001000" cy="317500"/>
          </a:xfrm>
          <a:prstGeom prst="rect">
            <a:avLst/>
          </a:prstGeom>
        </p:spPr>
        <p:txBody>
          <a:bodyPr vert="horz" lIns="91440" tIns="45720" rIns="91440" bIns="45720" rtlCol="0" anchor="ctr"/>
          <a:lstStyle>
            <a:lvl1pPr algn="ctr">
              <a:defRPr sz="1000">
                <a:solidFill>
                  <a:schemeClr val="tx1">
                    <a:tint val="82000"/>
                  </a:schemeClr>
                </a:solidFill>
              </a:defRPr>
            </a:lvl1pPr>
          </a:lstStyle>
          <a:p>
            <a:r>
              <a:rPr lang="en-GB" dirty="0"/>
              <a:t>© 2026 David Graham et al. </a:t>
            </a:r>
            <a:r>
              <a:rPr lang="en-GB" i="1" dirty="0"/>
              <a:t>Culinary and Food Service Operations Management for Industry 5.0. </a:t>
            </a:r>
            <a:r>
              <a:rPr lang="en-GB" dirty="0"/>
              <a:t>Goodfellow Publishers</a:t>
            </a:r>
            <a:endParaRPr lang="en-GB" sz="1000" dirty="0"/>
          </a:p>
        </p:txBody>
      </p:sp>
      <p:pic>
        <p:nvPicPr>
          <p:cNvPr id="10" name="Picture 9">
            <a:extLst>
              <a:ext uri="{FF2B5EF4-FFF2-40B4-BE49-F238E27FC236}">
                <a16:creationId xmlns:a16="http://schemas.microsoft.com/office/drawing/2014/main" id="{C0A60555-BA35-22C1-46B2-3ADFC7A52007}"/>
              </a:ext>
            </a:extLst>
          </p:cNvPr>
          <p:cNvPicPr>
            <a:picLocks noChangeAspect="1"/>
          </p:cNvPicPr>
          <p:nvPr userDrawn="1"/>
        </p:nvPicPr>
        <p:blipFill>
          <a:blip r:embed="rId2"/>
          <a:stretch>
            <a:fillRect/>
          </a:stretch>
        </p:blipFill>
        <p:spPr>
          <a:xfrm>
            <a:off x="10498636" y="5099044"/>
            <a:ext cx="1056232" cy="1552581"/>
          </a:xfrm>
          <a:prstGeom prst="rect">
            <a:avLst/>
          </a:prstGeom>
        </p:spPr>
      </p:pic>
    </p:spTree>
    <p:extLst>
      <p:ext uri="{BB962C8B-B14F-4D97-AF65-F5344CB8AC3E}">
        <p14:creationId xmlns:p14="http://schemas.microsoft.com/office/powerpoint/2010/main" val="7745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alphaModFix amt="15000"/>
            <a:lum/>
          </a:blip>
          <a:srcRect/>
          <a:stretch>
            <a:fillRect t="-15000" b="-15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7C3C24-0907-4048-9336-6D9D3B18E9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7AC0EFE-4474-4D5C-3BFD-13C8B55FB9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0404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Gill Sans MT" panose="020B0502020104020203"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ill Sans MT" panose="020B0502020104020203"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ill Sans MT" panose="020B0502020104020203"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ill Sans MT" panose="020B0502020104020203"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ill Sans MT" panose="020B0502020104020203"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F53F8-FF67-DD54-C9C0-27E97BF0387C}"/>
              </a:ext>
            </a:extLst>
          </p:cNvPr>
          <p:cNvSpPr>
            <a:spLocks noGrp="1"/>
          </p:cNvSpPr>
          <p:nvPr>
            <p:ph type="ctrTitle"/>
          </p:nvPr>
        </p:nvSpPr>
        <p:spPr>
          <a:xfrm>
            <a:off x="755903" y="3399769"/>
            <a:ext cx="10640754" cy="1950829"/>
          </a:xfrm>
        </p:spPr>
        <p:txBody>
          <a:bodyPr anchor="b">
            <a:normAutofit/>
          </a:bodyPr>
          <a:lstStyle/>
          <a:p>
            <a:r>
              <a:rPr lang="en-GB" sz="4000" noProof="0" dirty="0">
                <a:solidFill>
                  <a:schemeClr val="tx2"/>
                </a:solidFill>
              </a:rPr>
              <a:t>Chapter 11</a:t>
            </a:r>
            <a:br>
              <a:rPr lang="en-GB" sz="4000" noProof="0" dirty="0">
                <a:solidFill>
                  <a:schemeClr val="tx2"/>
                </a:solidFill>
              </a:rPr>
            </a:br>
            <a:r>
              <a:rPr lang="en-GB" sz="4000" noProof="0" dirty="0">
                <a:solidFill>
                  <a:schemeClr val="tx2"/>
                </a:solidFill>
              </a:rPr>
              <a:t>Quality Management</a:t>
            </a:r>
            <a:br>
              <a:rPr lang="en-GB" sz="4000" noProof="0" dirty="0">
                <a:solidFill>
                  <a:schemeClr val="tx2"/>
                </a:solidFill>
              </a:rPr>
            </a:br>
            <a:r>
              <a:rPr lang="en-GB" sz="4000" noProof="0" dirty="0">
                <a:solidFill>
                  <a:schemeClr val="tx2"/>
                </a:solidFill>
              </a:rPr>
              <a:t>Approaches for Food Service</a:t>
            </a:r>
          </a:p>
        </p:txBody>
      </p:sp>
      <p:pic>
        <p:nvPicPr>
          <p:cNvPr id="5" name="Picture 4">
            <a:extLst>
              <a:ext uri="{FF2B5EF4-FFF2-40B4-BE49-F238E27FC236}">
                <a16:creationId xmlns:a16="http://schemas.microsoft.com/office/drawing/2014/main" id="{BF03D89E-E2A4-99F0-6F8F-1E195F224525}"/>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3" name="Footer Placeholder 2">
            <a:extLst>
              <a:ext uri="{FF2B5EF4-FFF2-40B4-BE49-F238E27FC236}">
                <a16:creationId xmlns:a16="http://schemas.microsoft.com/office/drawing/2014/main" id="{8944A6B3-C5A1-6015-76EA-8C9BD0F95950}"/>
              </a:ext>
            </a:extLst>
          </p:cNvPr>
          <p:cNvSpPr>
            <a:spLocks noGrp="1"/>
          </p:cNvSpPr>
          <p:nvPr>
            <p:ph type="ftr" sz="quarter" idx="3"/>
          </p:nvPr>
        </p:nvSpPr>
        <p:spPr/>
        <p:txBody>
          <a:bodyPr/>
          <a:lstStyle/>
          <a:p>
            <a:r>
              <a:rPr lang="en-GB" noProof="0" dirty="0"/>
              <a:t>© 2026 David Graham et </a:t>
            </a:r>
            <a:r>
              <a:rPr lang="en-GB" sz="1000" noProof="0" dirty="0"/>
              <a:t>al</a:t>
            </a:r>
            <a:r>
              <a:rPr lang="en-GB" noProof="0" dirty="0"/>
              <a:t>. </a:t>
            </a:r>
            <a:r>
              <a:rPr lang="en-GB" i="1" noProof="0" dirty="0"/>
              <a:t>Culinary and Food Service Operations Management for Industry 5.0. </a:t>
            </a:r>
            <a:r>
              <a:rPr lang="en-GB" noProof="0" dirty="0"/>
              <a:t>Goodfellow Publishers</a:t>
            </a:r>
            <a:endParaRPr lang="en-GB" noProof="0" dirty="0">
              <a:latin typeface="Gill Sans MT" panose="020B0502020104020203" pitchFamily="34" charset="0"/>
            </a:endParaRPr>
          </a:p>
        </p:txBody>
      </p:sp>
    </p:spTree>
    <p:extLst>
      <p:ext uri="{BB962C8B-B14F-4D97-AF65-F5344CB8AC3E}">
        <p14:creationId xmlns:p14="http://schemas.microsoft.com/office/powerpoint/2010/main" val="2069252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B2E796-15B5-ED1F-D750-41D96AB779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AD38DB-C798-0F28-19EE-3B3D72B675F7}"/>
              </a:ext>
            </a:extLst>
          </p:cNvPr>
          <p:cNvSpPr>
            <a:spLocks noGrp="1"/>
          </p:cNvSpPr>
          <p:nvPr>
            <p:ph type="title"/>
          </p:nvPr>
        </p:nvSpPr>
        <p:spPr/>
        <p:txBody>
          <a:bodyPr/>
          <a:lstStyle/>
          <a:p>
            <a:r>
              <a:rPr lang="en-GB" dirty="0"/>
              <a:t>Exploitation and exploration strategies</a:t>
            </a:r>
          </a:p>
        </p:txBody>
      </p:sp>
      <p:sp>
        <p:nvSpPr>
          <p:cNvPr id="3" name="Content Placeholder 2">
            <a:extLst>
              <a:ext uri="{FF2B5EF4-FFF2-40B4-BE49-F238E27FC236}">
                <a16:creationId xmlns:a16="http://schemas.microsoft.com/office/drawing/2014/main" id="{983861F6-8352-E356-FF78-C208D6C58D32}"/>
              </a:ext>
            </a:extLst>
          </p:cNvPr>
          <p:cNvSpPr>
            <a:spLocks noGrp="1"/>
          </p:cNvSpPr>
          <p:nvPr>
            <p:ph idx="1"/>
          </p:nvPr>
        </p:nvSpPr>
        <p:spPr>
          <a:xfrm>
            <a:off x="838200" y="1825625"/>
            <a:ext cx="9564232" cy="4351338"/>
          </a:xfrm>
        </p:spPr>
        <p:txBody>
          <a:bodyPr>
            <a:normAutofit/>
          </a:bodyPr>
          <a:lstStyle/>
          <a:p>
            <a:pPr>
              <a:buFont typeface="Wingdings" panose="05000000000000000000" pitchFamily="2" charset="2"/>
              <a:buChar char="§"/>
            </a:pPr>
            <a:r>
              <a:rPr lang="en-GB" sz="2400" dirty="0"/>
              <a:t>To flourish over the long run, most service companies need to invest time and effort into:</a:t>
            </a:r>
          </a:p>
          <a:p>
            <a:pPr lvl="1">
              <a:buFont typeface="Wingdings" panose="05000000000000000000" pitchFamily="2" charset="2"/>
              <a:buChar char="§"/>
            </a:pPr>
            <a:r>
              <a:rPr lang="en-GB" b="1" dirty="0"/>
              <a:t>Exploitation:</a:t>
            </a:r>
            <a:r>
              <a:rPr lang="en-GB" dirty="0"/>
              <a:t> carrying out their usual activities, accurately reproducing dishes to ensure that restaurants comply with the high standards of quality and efficiency</a:t>
            </a:r>
          </a:p>
          <a:p>
            <a:pPr lvl="1">
              <a:buFont typeface="Wingdings" panose="05000000000000000000" pitchFamily="2" charset="2"/>
              <a:buChar char="§"/>
            </a:pPr>
            <a:r>
              <a:rPr lang="en-GB" b="1" dirty="0"/>
              <a:t>Exploration:</a:t>
            </a:r>
            <a:r>
              <a:rPr lang="en-GB" dirty="0"/>
              <a:t> taking advantage of the opportunities that arise inside and outside the limits of restaurants e.g. Implementing new technology to gain more control of their business</a:t>
            </a:r>
          </a:p>
        </p:txBody>
      </p:sp>
      <p:sp>
        <p:nvSpPr>
          <p:cNvPr id="4" name="Footer Placeholder 3">
            <a:extLst>
              <a:ext uri="{FF2B5EF4-FFF2-40B4-BE49-F238E27FC236}">
                <a16:creationId xmlns:a16="http://schemas.microsoft.com/office/drawing/2014/main" id="{18830DBA-3EF2-6C60-0BA6-1665320D73E8}"/>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747769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3858D-43F6-607D-EB7B-54C9757A02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D2A48-8E86-094A-45EB-C86B45E9E633}"/>
              </a:ext>
            </a:extLst>
          </p:cNvPr>
          <p:cNvSpPr>
            <a:spLocks noGrp="1"/>
          </p:cNvSpPr>
          <p:nvPr>
            <p:ph type="title"/>
          </p:nvPr>
        </p:nvSpPr>
        <p:spPr/>
        <p:txBody>
          <a:bodyPr/>
          <a:lstStyle/>
          <a:p>
            <a:r>
              <a:rPr lang="en-GB" dirty="0"/>
              <a:t>Performance measures from the customer’s perspective - SERVQUAL</a:t>
            </a:r>
          </a:p>
        </p:txBody>
      </p:sp>
      <p:sp>
        <p:nvSpPr>
          <p:cNvPr id="3" name="Content Placeholder 2">
            <a:extLst>
              <a:ext uri="{FF2B5EF4-FFF2-40B4-BE49-F238E27FC236}">
                <a16:creationId xmlns:a16="http://schemas.microsoft.com/office/drawing/2014/main" id="{996C147E-F074-8C40-5B23-0506962839F9}"/>
              </a:ext>
            </a:extLst>
          </p:cNvPr>
          <p:cNvSpPr>
            <a:spLocks noGrp="1"/>
          </p:cNvSpPr>
          <p:nvPr>
            <p:ph idx="1"/>
          </p:nvPr>
        </p:nvSpPr>
        <p:spPr>
          <a:xfrm>
            <a:off x="838200" y="1825625"/>
            <a:ext cx="9618552" cy="4351338"/>
          </a:xfrm>
        </p:spPr>
        <p:txBody>
          <a:bodyPr>
            <a:normAutofit/>
          </a:bodyPr>
          <a:lstStyle/>
          <a:p>
            <a:pPr>
              <a:buFont typeface="Wingdings" panose="05000000000000000000" pitchFamily="2" charset="2"/>
              <a:buChar char="§"/>
            </a:pPr>
            <a:r>
              <a:rPr lang="en-GB" sz="2400" dirty="0"/>
              <a:t>A multi-dimensional research instrument designed to capture consumer expectations and perceptions of a service along five dimensions, which are said to represent service quality</a:t>
            </a:r>
          </a:p>
          <a:p>
            <a:pPr>
              <a:buFont typeface="Wingdings" panose="05000000000000000000" pitchFamily="2" charset="2"/>
              <a:buChar char="§"/>
            </a:pPr>
            <a:r>
              <a:rPr lang="en-GB" sz="2400" dirty="0"/>
              <a:t>Built on the </a:t>
            </a:r>
            <a:r>
              <a:rPr lang="en-GB" sz="2400" b="1" i="1" dirty="0"/>
              <a:t>expectancy–disconfirmation paradigm:</a:t>
            </a:r>
            <a:r>
              <a:rPr lang="en-GB" sz="2400" dirty="0"/>
              <a:t> </a:t>
            </a:r>
          </a:p>
          <a:p>
            <a:pPr lvl="1">
              <a:buFont typeface="Wingdings" panose="05000000000000000000" pitchFamily="2" charset="2"/>
              <a:buChar char="§"/>
            </a:pPr>
            <a:r>
              <a:rPr lang="en-GB" dirty="0"/>
              <a:t>The extent to which consumers’ pre-consumption expectations (before they eat) of quality are confirmed or disconfirmed by their actual perceptions (post-service) of the service experience</a:t>
            </a:r>
          </a:p>
          <a:p>
            <a:pPr lvl="1">
              <a:buFont typeface="Wingdings" panose="05000000000000000000" pitchFamily="2" charset="2"/>
              <a:buChar char="§"/>
            </a:pPr>
            <a:r>
              <a:rPr lang="en-GB" dirty="0"/>
              <a:t>The two sets of data are analysed to reveal </a:t>
            </a:r>
            <a:r>
              <a:rPr lang="en-GB" b="1" dirty="0"/>
              <a:t>GAPS</a:t>
            </a:r>
            <a:r>
              <a:rPr lang="en-GB" dirty="0"/>
              <a:t> between customer expectations and perceptions</a:t>
            </a:r>
          </a:p>
        </p:txBody>
      </p:sp>
      <p:sp>
        <p:nvSpPr>
          <p:cNvPr id="4" name="Footer Placeholder 3">
            <a:extLst>
              <a:ext uri="{FF2B5EF4-FFF2-40B4-BE49-F238E27FC236}">
                <a16:creationId xmlns:a16="http://schemas.microsoft.com/office/drawing/2014/main" id="{86BB10F8-CDDF-C7DC-4330-E99F3471747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54125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9814F-0A6C-DAA8-5936-A75F340538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12D72E-B8C4-A411-C970-3C50D72641DB}"/>
              </a:ext>
            </a:extLst>
          </p:cNvPr>
          <p:cNvSpPr>
            <a:spLocks noGrp="1"/>
          </p:cNvSpPr>
          <p:nvPr>
            <p:ph type="title"/>
          </p:nvPr>
        </p:nvSpPr>
        <p:spPr/>
        <p:txBody>
          <a:bodyPr/>
          <a:lstStyle/>
          <a:p>
            <a:r>
              <a:rPr lang="en-GB" dirty="0"/>
              <a:t>SERVQUAL</a:t>
            </a:r>
          </a:p>
        </p:txBody>
      </p:sp>
      <p:sp>
        <p:nvSpPr>
          <p:cNvPr id="3" name="Content Placeholder 2">
            <a:extLst>
              <a:ext uri="{FF2B5EF4-FFF2-40B4-BE49-F238E27FC236}">
                <a16:creationId xmlns:a16="http://schemas.microsoft.com/office/drawing/2014/main" id="{8C65CB39-A464-1F7D-96FC-C88D24FF58B4}"/>
              </a:ext>
            </a:extLst>
          </p:cNvPr>
          <p:cNvSpPr>
            <a:spLocks noGrp="1"/>
          </p:cNvSpPr>
          <p:nvPr>
            <p:ph idx="1"/>
          </p:nvPr>
        </p:nvSpPr>
        <p:spPr/>
        <p:txBody>
          <a:bodyPr>
            <a:normAutofit/>
          </a:bodyPr>
          <a:lstStyle/>
          <a:p>
            <a:pPr>
              <a:buFont typeface="Wingdings" panose="05000000000000000000" pitchFamily="2" charset="2"/>
              <a:buChar char="§"/>
            </a:pPr>
            <a:r>
              <a:rPr lang="en-GB" sz="2400" dirty="0"/>
              <a:t>The framework focuses on five key dimensions (RATER) of service quality:</a:t>
            </a:r>
          </a:p>
          <a:p>
            <a:pPr marL="971550" lvl="1" indent="-514350">
              <a:buFont typeface="+mj-lt"/>
              <a:buAutoNum type="arabicPeriod"/>
            </a:pPr>
            <a:r>
              <a:rPr lang="en-GB" dirty="0"/>
              <a:t> Reliability</a:t>
            </a:r>
          </a:p>
          <a:p>
            <a:pPr marL="971550" lvl="1" indent="-514350">
              <a:buFont typeface="+mj-lt"/>
              <a:buAutoNum type="arabicPeriod"/>
            </a:pPr>
            <a:r>
              <a:rPr lang="en-GB" dirty="0"/>
              <a:t> Assurance</a:t>
            </a:r>
          </a:p>
          <a:p>
            <a:pPr marL="971550" lvl="1" indent="-514350">
              <a:buFont typeface="+mj-lt"/>
              <a:buAutoNum type="arabicPeriod"/>
            </a:pPr>
            <a:r>
              <a:rPr lang="en-GB" dirty="0"/>
              <a:t>Tangibles</a:t>
            </a:r>
          </a:p>
          <a:p>
            <a:pPr marL="971550" lvl="1" indent="-514350">
              <a:buFont typeface="+mj-lt"/>
              <a:buAutoNum type="arabicPeriod"/>
            </a:pPr>
            <a:r>
              <a:rPr lang="en-GB" dirty="0"/>
              <a:t>Empathy</a:t>
            </a:r>
          </a:p>
          <a:p>
            <a:pPr marL="971550" lvl="1" indent="-514350">
              <a:buFont typeface="+mj-lt"/>
              <a:buAutoNum type="arabicPeriod"/>
            </a:pPr>
            <a:r>
              <a:rPr lang="en-GB" dirty="0"/>
              <a:t>Responsiveness</a:t>
            </a:r>
          </a:p>
        </p:txBody>
      </p:sp>
      <p:sp>
        <p:nvSpPr>
          <p:cNvPr id="4" name="Footer Placeholder 3">
            <a:extLst>
              <a:ext uri="{FF2B5EF4-FFF2-40B4-BE49-F238E27FC236}">
                <a16:creationId xmlns:a16="http://schemas.microsoft.com/office/drawing/2014/main" id="{B4376DAE-3378-60FD-6E1A-14892CC81D91}"/>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518807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EBA2E-D968-7D4D-DFFA-8832093410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114D59-0ACE-59B7-372B-3090E3EA9909}"/>
              </a:ext>
            </a:extLst>
          </p:cNvPr>
          <p:cNvSpPr>
            <a:spLocks noGrp="1"/>
          </p:cNvSpPr>
          <p:nvPr>
            <p:ph type="title"/>
          </p:nvPr>
        </p:nvSpPr>
        <p:spPr/>
        <p:txBody>
          <a:bodyPr/>
          <a:lstStyle/>
          <a:p>
            <a:r>
              <a:rPr lang="en-GB" dirty="0"/>
              <a:t>The Gaps model of service quality</a:t>
            </a:r>
          </a:p>
        </p:txBody>
      </p:sp>
      <p:sp>
        <p:nvSpPr>
          <p:cNvPr id="3" name="Content Placeholder 2">
            <a:extLst>
              <a:ext uri="{FF2B5EF4-FFF2-40B4-BE49-F238E27FC236}">
                <a16:creationId xmlns:a16="http://schemas.microsoft.com/office/drawing/2014/main" id="{1FE476FE-ADA0-B88A-F5AC-DA2DB3393F9E}"/>
              </a:ext>
            </a:extLst>
          </p:cNvPr>
          <p:cNvSpPr>
            <a:spLocks noGrp="1"/>
          </p:cNvSpPr>
          <p:nvPr>
            <p:ph idx="1"/>
          </p:nvPr>
        </p:nvSpPr>
        <p:spPr>
          <a:xfrm>
            <a:off x="838200" y="1825625"/>
            <a:ext cx="9401269" cy="4351338"/>
          </a:xfrm>
        </p:spPr>
        <p:txBody>
          <a:bodyPr>
            <a:normAutofit/>
          </a:bodyPr>
          <a:lstStyle/>
          <a:p>
            <a:pPr>
              <a:buFont typeface="Wingdings" panose="05000000000000000000" pitchFamily="2" charset="2"/>
              <a:buChar char="§"/>
            </a:pPr>
            <a:r>
              <a:rPr lang="en-GB" sz="2400" dirty="0"/>
              <a:t>The Gaps Model of Service Quality (often called the 5-Gaps Model)</a:t>
            </a:r>
          </a:p>
          <a:p>
            <a:pPr>
              <a:buFont typeface="Wingdings" panose="05000000000000000000" pitchFamily="2" charset="2"/>
              <a:buChar char="§"/>
            </a:pPr>
            <a:r>
              <a:rPr lang="en-GB" sz="2400" dirty="0"/>
              <a:t>The model focuses on:</a:t>
            </a:r>
          </a:p>
          <a:p>
            <a:pPr marL="971550" lvl="1" indent="-514350">
              <a:buFont typeface="+mj-lt"/>
              <a:buAutoNum type="arabicPeriod"/>
            </a:pPr>
            <a:r>
              <a:rPr lang="en-GB" dirty="0"/>
              <a:t>Listening</a:t>
            </a:r>
          </a:p>
          <a:p>
            <a:pPr marL="971550" lvl="1" indent="-514350">
              <a:buFont typeface="+mj-lt"/>
              <a:buAutoNum type="arabicPeriod"/>
            </a:pPr>
            <a:r>
              <a:rPr lang="en-GB" dirty="0"/>
              <a:t>Design</a:t>
            </a:r>
          </a:p>
          <a:p>
            <a:pPr marL="971550" lvl="1" indent="-514350">
              <a:buFont typeface="+mj-lt"/>
              <a:buAutoNum type="arabicPeriod"/>
            </a:pPr>
            <a:r>
              <a:rPr lang="en-GB" dirty="0"/>
              <a:t>Performance</a:t>
            </a:r>
          </a:p>
          <a:p>
            <a:pPr marL="971550" lvl="1" indent="-514350">
              <a:buFont typeface="+mj-lt"/>
              <a:buAutoNum type="arabicPeriod"/>
            </a:pPr>
            <a:r>
              <a:rPr lang="en-GB" dirty="0"/>
              <a:t>Communication</a:t>
            </a:r>
          </a:p>
          <a:p>
            <a:pPr marL="971550" lvl="1" indent="-514350">
              <a:buFont typeface="+mj-lt"/>
              <a:buAutoNum type="arabicPeriod"/>
            </a:pPr>
            <a:r>
              <a:rPr lang="en-GB" dirty="0"/>
              <a:t>customer satisfaction</a:t>
            </a:r>
          </a:p>
          <a:p>
            <a:pPr>
              <a:buFont typeface="Wingdings" panose="05000000000000000000" pitchFamily="2" charset="2"/>
              <a:buChar char="§"/>
            </a:pPr>
            <a:r>
              <a:rPr lang="en-GB" sz="2400" dirty="0"/>
              <a:t>The Gaps Model is used in conjunction with the SERVQUAL questionnaire</a:t>
            </a:r>
          </a:p>
        </p:txBody>
      </p:sp>
      <p:sp>
        <p:nvSpPr>
          <p:cNvPr id="4" name="Footer Placeholder 3">
            <a:extLst>
              <a:ext uri="{FF2B5EF4-FFF2-40B4-BE49-F238E27FC236}">
                <a16:creationId xmlns:a16="http://schemas.microsoft.com/office/drawing/2014/main" id="{1DBE27EE-CCF9-3374-FFF3-3AD710A65C2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53966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DCA4D-6D1E-D299-E843-A39FFD4DE6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B8B6B-C560-A81E-9E0D-49E4FBF8F75B}"/>
              </a:ext>
            </a:extLst>
          </p:cNvPr>
          <p:cNvSpPr>
            <a:spLocks noGrp="1"/>
          </p:cNvSpPr>
          <p:nvPr>
            <p:ph type="title"/>
          </p:nvPr>
        </p:nvSpPr>
        <p:spPr/>
        <p:txBody>
          <a:bodyPr/>
          <a:lstStyle/>
          <a:p>
            <a:r>
              <a:rPr lang="en-GB" dirty="0"/>
              <a:t>Muda and lean thinking</a:t>
            </a:r>
          </a:p>
        </p:txBody>
      </p:sp>
      <p:sp>
        <p:nvSpPr>
          <p:cNvPr id="3" name="Content Placeholder 2">
            <a:extLst>
              <a:ext uri="{FF2B5EF4-FFF2-40B4-BE49-F238E27FC236}">
                <a16:creationId xmlns:a16="http://schemas.microsoft.com/office/drawing/2014/main" id="{B5CF055E-4E04-E61E-3A70-B0C059FEE2FA}"/>
              </a:ext>
            </a:extLst>
          </p:cNvPr>
          <p:cNvSpPr>
            <a:spLocks noGrp="1"/>
          </p:cNvSpPr>
          <p:nvPr>
            <p:ph idx="1"/>
          </p:nvPr>
        </p:nvSpPr>
        <p:spPr>
          <a:xfrm>
            <a:off x="838200" y="1825625"/>
            <a:ext cx="9528018" cy="4508500"/>
          </a:xfrm>
        </p:spPr>
        <p:txBody>
          <a:bodyPr>
            <a:noAutofit/>
          </a:bodyPr>
          <a:lstStyle/>
          <a:p>
            <a:pPr>
              <a:buFont typeface="Wingdings" panose="05000000000000000000" pitchFamily="2" charset="2"/>
              <a:buChar char="§"/>
            </a:pPr>
            <a:r>
              <a:rPr lang="en-GB" sz="2400" dirty="0"/>
              <a:t>The essence of lean thinking is ‘to drive out ‘</a:t>
            </a:r>
            <a:r>
              <a:rPr lang="en-GB" sz="2400" dirty="0" err="1"/>
              <a:t>muda</a:t>
            </a:r>
            <a:r>
              <a:rPr lang="en-GB" sz="2400" dirty="0"/>
              <a:t>’, (</a:t>
            </a:r>
            <a:r>
              <a:rPr lang="en-GB" sz="2400" dirty="0" err="1"/>
              <a:t>無駄</a:t>
            </a:r>
            <a:r>
              <a:rPr lang="en-GB" sz="2400" dirty="0"/>
              <a:t>) the Japanese word for waste</a:t>
            </a:r>
          </a:p>
          <a:p>
            <a:pPr>
              <a:lnSpc>
                <a:spcPct val="100000"/>
              </a:lnSpc>
              <a:spcBef>
                <a:spcPts val="0"/>
              </a:spcBef>
              <a:buFont typeface="Wingdings" panose="05000000000000000000" pitchFamily="2" charset="2"/>
              <a:buChar char="§"/>
            </a:pPr>
            <a:r>
              <a:rPr lang="en-GB" sz="2400" dirty="0"/>
              <a:t>Muda applies to:</a:t>
            </a:r>
          </a:p>
          <a:p>
            <a:pPr marL="971550" lvl="1" indent="-514350">
              <a:lnSpc>
                <a:spcPct val="100000"/>
              </a:lnSpc>
              <a:spcBef>
                <a:spcPts val="0"/>
              </a:spcBef>
              <a:buFont typeface="+mj-lt"/>
              <a:buAutoNum type="arabicPeriod"/>
            </a:pPr>
            <a:r>
              <a:rPr lang="en-GB" dirty="0"/>
              <a:t>Transport</a:t>
            </a:r>
          </a:p>
          <a:p>
            <a:pPr marL="971550" lvl="1" indent="-514350">
              <a:lnSpc>
                <a:spcPct val="100000"/>
              </a:lnSpc>
              <a:spcBef>
                <a:spcPts val="0"/>
              </a:spcBef>
              <a:buFont typeface="+mj-lt"/>
              <a:buAutoNum type="arabicPeriod"/>
            </a:pPr>
            <a:r>
              <a:rPr lang="en-GB" dirty="0"/>
              <a:t>Inventory</a:t>
            </a:r>
          </a:p>
          <a:p>
            <a:pPr marL="971550" lvl="1" indent="-514350">
              <a:lnSpc>
                <a:spcPct val="100000"/>
              </a:lnSpc>
              <a:spcBef>
                <a:spcPts val="0"/>
              </a:spcBef>
              <a:buFont typeface="+mj-lt"/>
              <a:buAutoNum type="arabicPeriod"/>
            </a:pPr>
            <a:r>
              <a:rPr lang="en-GB" dirty="0"/>
              <a:t>Motion</a:t>
            </a:r>
          </a:p>
          <a:p>
            <a:pPr marL="971550" lvl="1" indent="-514350">
              <a:lnSpc>
                <a:spcPct val="100000"/>
              </a:lnSpc>
              <a:spcBef>
                <a:spcPts val="0"/>
              </a:spcBef>
              <a:buFont typeface="+mj-lt"/>
              <a:buAutoNum type="arabicPeriod"/>
            </a:pPr>
            <a:r>
              <a:rPr lang="en-GB" dirty="0"/>
              <a:t>Waiting</a:t>
            </a:r>
          </a:p>
          <a:p>
            <a:pPr marL="971550" lvl="1" indent="-514350">
              <a:lnSpc>
                <a:spcPct val="100000"/>
              </a:lnSpc>
              <a:spcBef>
                <a:spcPts val="0"/>
              </a:spcBef>
              <a:buFont typeface="+mj-lt"/>
              <a:buAutoNum type="arabicPeriod"/>
            </a:pPr>
            <a:r>
              <a:rPr lang="en-GB" dirty="0"/>
              <a:t>Overproduction</a:t>
            </a:r>
          </a:p>
          <a:p>
            <a:pPr marL="971550" lvl="1" indent="-514350">
              <a:lnSpc>
                <a:spcPct val="100000"/>
              </a:lnSpc>
              <a:spcBef>
                <a:spcPts val="0"/>
              </a:spcBef>
              <a:buFont typeface="+mj-lt"/>
              <a:buAutoNum type="arabicPeriod"/>
            </a:pPr>
            <a:r>
              <a:rPr lang="en-GB" dirty="0"/>
              <a:t>Overprocessing and </a:t>
            </a:r>
          </a:p>
          <a:p>
            <a:pPr marL="971550" lvl="1" indent="-514350">
              <a:lnSpc>
                <a:spcPct val="100000"/>
              </a:lnSpc>
              <a:spcBef>
                <a:spcPts val="0"/>
              </a:spcBef>
              <a:buFont typeface="+mj-lt"/>
              <a:buAutoNum type="arabicPeriod"/>
            </a:pPr>
            <a:r>
              <a:rPr lang="en-GB" dirty="0"/>
              <a:t>Defects</a:t>
            </a:r>
          </a:p>
          <a:p>
            <a:pPr>
              <a:buFont typeface="Wingdings" panose="05000000000000000000" pitchFamily="2" charset="2"/>
              <a:buChar char="§"/>
            </a:pPr>
            <a:r>
              <a:rPr lang="en-GB" sz="2400" dirty="0"/>
              <a:t>Muda is those changes or actions that do not cause a value-increasing effect on the product, an effect that the customer will be happy to pay for</a:t>
            </a:r>
          </a:p>
        </p:txBody>
      </p:sp>
      <p:sp>
        <p:nvSpPr>
          <p:cNvPr id="4" name="Footer Placeholder 3">
            <a:extLst>
              <a:ext uri="{FF2B5EF4-FFF2-40B4-BE49-F238E27FC236}">
                <a16:creationId xmlns:a16="http://schemas.microsoft.com/office/drawing/2014/main" id="{42527FC0-2484-466A-795A-9B2BD4C4481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79986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2A0E9D-98E7-ABB9-C321-CFCCBF7505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3090D0-E5AB-F137-DCCE-93AADC4CD4AC}"/>
              </a:ext>
            </a:extLst>
          </p:cNvPr>
          <p:cNvSpPr>
            <a:spLocks noGrp="1"/>
          </p:cNvSpPr>
          <p:nvPr>
            <p:ph type="title"/>
          </p:nvPr>
        </p:nvSpPr>
        <p:spPr/>
        <p:txBody>
          <a:bodyPr/>
          <a:lstStyle/>
          <a:p>
            <a:r>
              <a:rPr lang="en-GB" dirty="0"/>
              <a:t>Total Quality Management</a:t>
            </a:r>
          </a:p>
        </p:txBody>
      </p:sp>
      <p:sp>
        <p:nvSpPr>
          <p:cNvPr id="3" name="Content Placeholder 2">
            <a:extLst>
              <a:ext uri="{FF2B5EF4-FFF2-40B4-BE49-F238E27FC236}">
                <a16:creationId xmlns:a16="http://schemas.microsoft.com/office/drawing/2014/main" id="{738D73C8-7E0F-8147-B745-65E32C5BCA9D}"/>
              </a:ext>
            </a:extLst>
          </p:cNvPr>
          <p:cNvSpPr>
            <a:spLocks noGrp="1"/>
          </p:cNvSpPr>
          <p:nvPr>
            <p:ph idx="1"/>
          </p:nvPr>
        </p:nvSpPr>
        <p:spPr>
          <a:xfrm>
            <a:off x="838200" y="1825625"/>
            <a:ext cx="9627606" cy="4351338"/>
          </a:xfrm>
        </p:spPr>
        <p:txBody>
          <a:bodyPr>
            <a:normAutofit/>
          </a:bodyPr>
          <a:lstStyle/>
          <a:p>
            <a:pPr marL="0" indent="0" algn="ctr">
              <a:buNone/>
            </a:pPr>
            <a:r>
              <a:rPr lang="en-GB" i="1" dirty="0"/>
              <a:t>‘An effective system for integrating the quality development, quality maintenance and quality improvement efforts of the various groups in an organisation so as to enable production and service at the most economical levels which allow for customer satisfaction’ </a:t>
            </a:r>
          </a:p>
          <a:p>
            <a:pPr marL="0" indent="0" algn="ctr">
              <a:buNone/>
            </a:pPr>
            <a:r>
              <a:rPr lang="en-GB" dirty="0"/>
              <a:t>(Slack et al., 2010, p. 515).</a:t>
            </a:r>
          </a:p>
          <a:p>
            <a:endParaRPr lang="en-GB" dirty="0"/>
          </a:p>
        </p:txBody>
      </p:sp>
      <p:sp>
        <p:nvSpPr>
          <p:cNvPr id="4" name="Footer Placeholder 3">
            <a:extLst>
              <a:ext uri="{FF2B5EF4-FFF2-40B4-BE49-F238E27FC236}">
                <a16:creationId xmlns:a16="http://schemas.microsoft.com/office/drawing/2014/main" id="{6E7EEEBF-C5B9-0764-6146-4E1678F6C0AA}"/>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7743506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5ABFE-052B-82FE-E4D7-C612E73BE4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6C1C04-2D79-4224-4E2E-CC2F64620B30}"/>
              </a:ext>
            </a:extLst>
          </p:cNvPr>
          <p:cNvSpPr>
            <a:spLocks noGrp="1"/>
          </p:cNvSpPr>
          <p:nvPr>
            <p:ph type="title"/>
          </p:nvPr>
        </p:nvSpPr>
        <p:spPr/>
        <p:txBody>
          <a:bodyPr/>
          <a:lstStyle/>
          <a:p>
            <a:r>
              <a:rPr lang="en-GB" dirty="0"/>
              <a:t>Total in TQM</a:t>
            </a:r>
          </a:p>
        </p:txBody>
      </p:sp>
      <p:sp>
        <p:nvSpPr>
          <p:cNvPr id="3" name="Content Placeholder 2">
            <a:extLst>
              <a:ext uri="{FF2B5EF4-FFF2-40B4-BE49-F238E27FC236}">
                <a16:creationId xmlns:a16="http://schemas.microsoft.com/office/drawing/2014/main" id="{69B5D263-FBCB-85DE-D941-AED357B74193}"/>
              </a:ext>
            </a:extLst>
          </p:cNvPr>
          <p:cNvSpPr>
            <a:spLocks noGrp="1"/>
          </p:cNvSpPr>
          <p:nvPr>
            <p:ph idx="1"/>
          </p:nvPr>
        </p:nvSpPr>
        <p:spPr>
          <a:xfrm>
            <a:off x="838200" y="1825625"/>
            <a:ext cx="9473697" cy="4351338"/>
          </a:xfrm>
        </p:spPr>
        <p:txBody>
          <a:bodyPr>
            <a:normAutofit/>
          </a:bodyPr>
          <a:lstStyle/>
          <a:p>
            <a:pPr>
              <a:buFont typeface="Wingdings" panose="05000000000000000000" pitchFamily="2" charset="2"/>
              <a:buChar char="§"/>
            </a:pPr>
            <a:r>
              <a:rPr lang="en-GB" sz="2400" dirty="0"/>
              <a:t>Total in TQM means:</a:t>
            </a:r>
          </a:p>
          <a:p>
            <a:pPr lvl="1">
              <a:buFont typeface="Wingdings" panose="05000000000000000000" pitchFamily="2" charset="2"/>
              <a:buChar char="§"/>
            </a:pPr>
            <a:r>
              <a:rPr lang="en-GB" dirty="0"/>
              <a:t>Developing a continuous process of improvement</a:t>
            </a:r>
          </a:p>
          <a:p>
            <a:pPr lvl="1">
              <a:buFont typeface="Wingdings" panose="05000000000000000000" pitchFamily="2" charset="2"/>
              <a:buChar char="§"/>
            </a:pPr>
            <a:r>
              <a:rPr lang="en-GB" dirty="0"/>
              <a:t>Meeting the needs and expectations of customers</a:t>
            </a:r>
          </a:p>
          <a:p>
            <a:pPr lvl="1">
              <a:buFont typeface="Wingdings" panose="05000000000000000000" pitchFamily="2" charset="2"/>
              <a:buChar char="§"/>
            </a:pPr>
            <a:r>
              <a:rPr lang="en-GB" dirty="0"/>
              <a:t>Covering all parts of the organisation</a:t>
            </a:r>
          </a:p>
          <a:p>
            <a:pPr lvl="1">
              <a:buFont typeface="Wingdings" panose="05000000000000000000" pitchFamily="2" charset="2"/>
              <a:buChar char="§"/>
            </a:pPr>
            <a:r>
              <a:rPr lang="en-GB" dirty="0"/>
              <a:t>Involvement from every person in the organisation</a:t>
            </a:r>
          </a:p>
          <a:p>
            <a:pPr lvl="1">
              <a:buFont typeface="Wingdings" panose="05000000000000000000" pitchFamily="2" charset="2"/>
              <a:buChar char="§"/>
            </a:pPr>
            <a:r>
              <a:rPr lang="en-GB" dirty="0"/>
              <a:t>Examining all costs which are related to quality and getting things right the first time</a:t>
            </a:r>
          </a:p>
          <a:p>
            <a:pPr lvl="1">
              <a:buFont typeface="Wingdings" panose="05000000000000000000" pitchFamily="2" charset="2"/>
              <a:buChar char="§"/>
            </a:pPr>
            <a:r>
              <a:rPr lang="en-GB" dirty="0"/>
              <a:t>Developing systems and procedures to support quality improvement</a:t>
            </a:r>
          </a:p>
        </p:txBody>
      </p:sp>
      <p:sp>
        <p:nvSpPr>
          <p:cNvPr id="4" name="Footer Placeholder 3">
            <a:extLst>
              <a:ext uri="{FF2B5EF4-FFF2-40B4-BE49-F238E27FC236}">
                <a16:creationId xmlns:a16="http://schemas.microsoft.com/office/drawing/2014/main" id="{023D6EBC-B523-103E-C770-0D6BE666A3B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534895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820588-9054-3E6A-8EF7-7C7D1039A0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FE60B-9CF8-7428-0105-94D61D24D1E0}"/>
              </a:ext>
            </a:extLst>
          </p:cNvPr>
          <p:cNvSpPr>
            <a:spLocks noGrp="1"/>
          </p:cNvSpPr>
          <p:nvPr>
            <p:ph type="title"/>
          </p:nvPr>
        </p:nvSpPr>
        <p:spPr/>
        <p:txBody>
          <a:bodyPr/>
          <a:lstStyle/>
          <a:p>
            <a:r>
              <a:rPr lang="en-GB" dirty="0"/>
              <a:t>Choosing a TQM approach framework</a:t>
            </a:r>
          </a:p>
        </p:txBody>
      </p:sp>
      <p:sp>
        <p:nvSpPr>
          <p:cNvPr id="3" name="Content Placeholder 2">
            <a:extLst>
              <a:ext uri="{FF2B5EF4-FFF2-40B4-BE49-F238E27FC236}">
                <a16:creationId xmlns:a16="http://schemas.microsoft.com/office/drawing/2014/main" id="{10D5F04B-F3DF-D4B8-6427-A514B68800B1}"/>
              </a:ext>
            </a:extLst>
          </p:cNvPr>
          <p:cNvSpPr>
            <a:spLocks noGrp="1"/>
          </p:cNvSpPr>
          <p:nvPr>
            <p:ph idx="1"/>
          </p:nvPr>
        </p:nvSpPr>
        <p:spPr>
          <a:xfrm>
            <a:off x="838200" y="1825625"/>
            <a:ext cx="9672873" cy="4351338"/>
          </a:xfrm>
        </p:spPr>
        <p:txBody>
          <a:bodyPr>
            <a:normAutofit/>
          </a:bodyPr>
          <a:lstStyle/>
          <a:p>
            <a:pPr>
              <a:buFont typeface="Wingdings" panose="05000000000000000000" pitchFamily="2" charset="2"/>
              <a:buChar char="§"/>
            </a:pPr>
            <a:r>
              <a:rPr lang="en-GB" sz="2400" dirty="0"/>
              <a:t>Business leaders who decide they want to commit to a TQM approach can choose from several internationally recognised business frameworks including:</a:t>
            </a:r>
          </a:p>
          <a:p>
            <a:pPr lvl="1">
              <a:buFont typeface="Wingdings" panose="05000000000000000000" pitchFamily="2" charset="2"/>
              <a:buChar char="§"/>
            </a:pPr>
            <a:r>
              <a:rPr lang="en-GB" dirty="0"/>
              <a:t>ISO 9000 family Quality Management Standards</a:t>
            </a:r>
          </a:p>
          <a:p>
            <a:pPr lvl="1">
              <a:buFont typeface="Wingdings" panose="05000000000000000000" pitchFamily="2" charset="2"/>
              <a:buChar char="§"/>
            </a:pPr>
            <a:r>
              <a:rPr lang="en-GB" dirty="0"/>
              <a:t>The Hospitality Assured Scheme</a:t>
            </a:r>
          </a:p>
          <a:p>
            <a:pPr lvl="1">
              <a:buFont typeface="Wingdings" panose="05000000000000000000" pitchFamily="2" charset="2"/>
              <a:buChar char="§"/>
            </a:pPr>
            <a:r>
              <a:rPr lang="en-GB" dirty="0"/>
              <a:t>European Foundation for Quality Management</a:t>
            </a:r>
          </a:p>
          <a:p>
            <a:pPr lvl="1">
              <a:buFont typeface="Wingdings" panose="05000000000000000000" pitchFamily="2" charset="2"/>
              <a:buChar char="§"/>
            </a:pPr>
            <a:r>
              <a:rPr lang="en-GB" dirty="0"/>
              <a:t>Six Sigma</a:t>
            </a:r>
          </a:p>
        </p:txBody>
      </p:sp>
      <p:sp>
        <p:nvSpPr>
          <p:cNvPr id="4" name="Footer Placeholder 3">
            <a:extLst>
              <a:ext uri="{FF2B5EF4-FFF2-40B4-BE49-F238E27FC236}">
                <a16:creationId xmlns:a16="http://schemas.microsoft.com/office/drawing/2014/main" id="{D7828413-A3CF-73D7-EE25-14852C1F8CE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6872070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69B5F-DD03-E9BB-FADC-2925CB4C5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3FAE9-BC9A-0E68-13DC-C95D14BC2EA8}"/>
              </a:ext>
            </a:extLst>
          </p:cNvPr>
          <p:cNvSpPr>
            <a:spLocks noGrp="1"/>
          </p:cNvSpPr>
          <p:nvPr>
            <p:ph type="title"/>
          </p:nvPr>
        </p:nvSpPr>
        <p:spPr/>
        <p:txBody>
          <a:bodyPr/>
          <a:lstStyle/>
          <a:p>
            <a:r>
              <a:rPr lang="en-GB" dirty="0"/>
              <a:t>Benefits of implementing TQM</a:t>
            </a:r>
          </a:p>
        </p:txBody>
      </p:sp>
      <p:sp>
        <p:nvSpPr>
          <p:cNvPr id="3" name="Content Placeholder 2">
            <a:extLst>
              <a:ext uri="{FF2B5EF4-FFF2-40B4-BE49-F238E27FC236}">
                <a16:creationId xmlns:a16="http://schemas.microsoft.com/office/drawing/2014/main" id="{3BCA4816-B699-503B-9F80-A825A28D1757}"/>
              </a:ext>
            </a:extLst>
          </p:cNvPr>
          <p:cNvSpPr>
            <a:spLocks noGrp="1"/>
          </p:cNvSpPr>
          <p:nvPr>
            <p:ph idx="1"/>
          </p:nvPr>
        </p:nvSpPr>
        <p:spPr>
          <a:xfrm>
            <a:off x="838200" y="1825625"/>
            <a:ext cx="9582339" cy="4351338"/>
          </a:xfrm>
        </p:spPr>
        <p:txBody>
          <a:bodyPr>
            <a:normAutofit/>
          </a:bodyPr>
          <a:lstStyle/>
          <a:p>
            <a:pPr>
              <a:buFont typeface="Wingdings" panose="05000000000000000000" pitchFamily="2" charset="2"/>
              <a:buChar char="§"/>
            </a:pPr>
            <a:r>
              <a:rPr lang="en-GB" sz="2400" dirty="0"/>
              <a:t>Delivers stronger, higher-quality products to customers</a:t>
            </a:r>
          </a:p>
          <a:p>
            <a:pPr>
              <a:buFont typeface="Wingdings" panose="05000000000000000000" pitchFamily="2" charset="2"/>
              <a:buChar char="§"/>
            </a:pPr>
            <a:r>
              <a:rPr lang="en-GB" sz="2400" dirty="0"/>
              <a:t>Results in lower company-wide costs</a:t>
            </a:r>
          </a:p>
          <a:p>
            <a:pPr>
              <a:buFont typeface="Wingdings" panose="05000000000000000000" pitchFamily="2" charset="2"/>
              <a:buChar char="§"/>
            </a:pPr>
            <a:r>
              <a:rPr lang="en-GB" sz="2400" dirty="0"/>
              <a:t>Minimises waste throughout the entire production and sale process</a:t>
            </a:r>
          </a:p>
          <a:p>
            <a:pPr>
              <a:buFont typeface="Wingdings" panose="05000000000000000000" pitchFamily="2" charset="2"/>
              <a:buChar char="§"/>
            </a:pPr>
            <a:r>
              <a:rPr lang="en-GB" sz="2400" dirty="0"/>
              <a:t>Enables a company to become more adaptable</a:t>
            </a:r>
          </a:p>
        </p:txBody>
      </p:sp>
      <p:sp>
        <p:nvSpPr>
          <p:cNvPr id="4" name="Footer Placeholder 3">
            <a:extLst>
              <a:ext uri="{FF2B5EF4-FFF2-40B4-BE49-F238E27FC236}">
                <a16:creationId xmlns:a16="http://schemas.microsoft.com/office/drawing/2014/main" id="{B4E1E10A-2300-1EF5-22C0-0C686D6E853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80229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9FEA3C-DF88-490F-DC01-AA17980EE7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F1A3BB-1DEE-9ADC-4CC7-A8E1CDA40077}"/>
              </a:ext>
            </a:extLst>
          </p:cNvPr>
          <p:cNvSpPr>
            <a:spLocks noGrp="1"/>
          </p:cNvSpPr>
          <p:nvPr>
            <p:ph type="title"/>
          </p:nvPr>
        </p:nvSpPr>
        <p:spPr/>
        <p:txBody>
          <a:bodyPr/>
          <a:lstStyle/>
          <a:p>
            <a:r>
              <a:rPr kumimoji="0" lang="en-GB" sz="4400" b="0" i="0" u="none" strike="noStrike" kern="1200" cap="none" spc="0" normalizeH="0" baseline="0" noProof="0" dirty="0">
                <a:ln>
                  <a:noFill/>
                </a:ln>
                <a:effectLst/>
                <a:uLnTx/>
                <a:uFillTx/>
              </a:rPr>
              <a:t>Challenges of implementing TQM</a:t>
            </a:r>
            <a:endParaRPr lang="en-GB" dirty="0"/>
          </a:p>
        </p:txBody>
      </p:sp>
      <p:sp>
        <p:nvSpPr>
          <p:cNvPr id="3" name="Content Placeholder 2">
            <a:extLst>
              <a:ext uri="{FF2B5EF4-FFF2-40B4-BE49-F238E27FC236}">
                <a16:creationId xmlns:a16="http://schemas.microsoft.com/office/drawing/2014/main" id="{FC447E85-3CA2-B89E-096B-09BD3F557B24}"/>
              </a:ext>
            </a:extLst>
          </p:cNvPr>
          <p:cNvSpPr>
            <a:spLocks noGrp="1"/>
          </p:cNvSpPr>
          <p:nvPr>
            <p:ph idx="1"/>
          </p:nvPr>
        </p:nvSpPr>
        <p:spPr>
          <a:xfrm>
            <a:off x="838200" y="1825625"/>
            <a:ext cx="9464644" cy="4351338"/>
          </a:xfrm>
        </p:spPr>
        <p:txBody>
          <a:bodyPr>
            <a:normAutofit/>
          </a:bodyPr>
          <a:lstStyle/>
          <a:p>
            <a:pPr>
              <a:buFont typeface="Wingdings" panose="05000000000000000000" pitchFamily="2" charset="2"/>
              <a:buChar char="§"/>
            </a:pPr>
            <a:r>
              <a:rPr lang="en-GB" sz="2400" dirty="0"/>
              <a:t>May require substantial financial investment to convert to TQM practices</a:t>
            </a:r>
          </a:p>
          <a:p>
            <a:pPr>
              <a:buFont typeface="Wingdings" panose="05000000000000000000" pitchFamily="2" charset="2"/>
              <a:buChar char="§"/>
            </a:pPr>
            <a:r>
              <a:rPr lang="en-GB" sz="2400" dirty="0"/>
              <a:t>Often requires conversion to TQM practices over a long period of time</a:t>
            </a:r>
          </a:p>
          <a:p>
            <a:pPr>
              <a:buFont typeface="Wingdings" panose="05000000000000000000" pitchFamily="2" charset="2"/>
              <a:buChar char="§"/>
            </a:pPr>
            <a:r>
              <a:rPr lang="en-GB" sz="2400" dirty="0"/>
              <a:t>May be met with resistance to change at all levels of staff</a:t>
            </a:r>
          </a:p>
          <a:p>
            <a:pPr>
              <a:buFont typeface="Wingdings" panose="05000000000000000000" pitchFamily="2" charset="2"/>
              <a:buChar char="§"/>
            </a:pPr>
            <a:endParaRPr lang="en-GB" sz="2400" dirty="0"/>
          </a:p>
          <a:p>
            <a:pPr>
              <a:buFont typeface="Wingdings" panose="05000000000000000000" pitchFamily="2" charset="2"/>
              <a:buChar char="§"/>
            </a:pPr>
            <a:r>
              <a:rPr lang="en-GB" sz="2400" dirty="0"/>
              <a:t>For a business to implement a Total Quality Management business framework and reap the potential benefits it requires a company-wide buy-in</a:t>
            </a:r>
          </a:p>
        </p:txBody>
      </p:sp>
      <p:sp>
        <p:nvSpPr>
          <p:cNvPr id="4" name="Footer Placeholder 3">
            <a:extLst>
              <a:ext uri="{FF2B5EF4-FFF2-40B4-BE49-F238E27FC236}">
                <a16:creationId xmlns:a16="http://schemas.microsoft.com/office/drawing/2014/main" id="{5AF20167-744B-0DCB-02FF-40ABAA8FF8A3}"/>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1316936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D3838-B351-1F45-5988-C9528CC0A976}"/>
              </a:ext>
            </a:extLst>
          </p:cNvPr>
          <p:cNvSpPr>
            <a:spLocks noGrp="1"/>
          </p:cNvSpPr>
          <p:nvPr>
            <p:ph type="title"/>
          </p:nvPr>
        </p:nvSpPr>
        <p:spPr/>
        <p:txBody>
          <a:bodyPr/>
          <a:lstStyle/>
          <a:p>
            <a:r>
              <a:rPr lang="en-GB" dirty="0"/>
              <a:t>Chapter 11</a:t>
            </a:r>
          </a:p>
        </p:txBody>
      </p:sp>
      <p:sp>
        <p:nvSpPr>
          <p:cNvPr id="3" name="Content Placeholder 2">
            <a:extLst>
              <a:ext uri="{FF2B5EF4-FFF2-40B4-BE49-F238E27FC236}">
                <a16:creationId xmlns:a16="http://schemas.microsoft.com/office/drawing/2014/main" id="{F197DC96-1298-80F5-2234-EE629CADD436}"/>
              </a:ext>
            </a:extLst>
          </p:cNvPr>
          <p:cNvSpPr>
            <a:spLocks noGrp="1"/>
          </p:cNvSpPr>
          <p:nvPr>
            <p:ph idx="1"/>
          </p:nvPr>
        </p:nvSpPr>
        <p:spPr>
          <a:xfrm>
            <a:off x="666184" y="1593410"/>
            <a:ext cx="9645713" cy="4719355"/>
          </a:xfrm>
        </p:spPr>
        <p:txBody>
          <a:bodyPr>
            <a:normAutofit/>
          </a:bodyPr>
          <a:lstStyle/>
          <a:p>
            <a:pPr marL="0" indent="0">
              <a:buNone/>
            </a:pPr>
            <a:r>
              <a:rPr lang="en-GB" sz="2400" dirty="0"/>
              <a:t>Introducing and evaluating the philosophy of total quality management (TQM) and how hospitality and food service organisations seek to maintain a culture of continuous improvement</a:t>
            </a:r>
          </a:p>
          <a:p>
            <a:pPr marL="0" indent="0">
              <a:buNone/>
            </a:pPr>
            <a:r>
              <a:rPr lang="en-GB" sz="2400" dirty="0"/>
              <a:t>This chapter covers:</a:t>
            </a:r>
          </a:p>
          <a:p>
            <a:pPr>
              <a:buFont typeface="Wingdings" panose="05000000000000000000" pitchFamily="2" charset="2"/>
              <a:buChar char="§"/>
            </a:pPr>
            <a:r>
              <a:rPr lang="en-GB" sz="2400" dirty="0"/>
              <a:t>Quality management and the importance of this as a foundational element in the success and longevity of food service organisations</a:t>
            </a:r>
          </a:p>
          <a:p>
            <a:pPr>
              <a:buFont typeface="Wingdings" panose="05000000000000000000" pitchFamily="2" charset="2"/>
              <a:buChar char="§"/>
            </a:pPr>
            <a:r>
              <a:rPr lang="en-GB" sz="2400" dirty="0"/>
              <a:t>The importance of driving up ‘value’ in the context of food service organisations and its contribution to operational improvement </a:t>
            </a:r>
          </a:p>
          <a:p>
            <a:pPr>
              <a:buFont typeface="Wingdings" panose="05000000000000000000" pitchFamily="2" charset="2"/>
              <a:buChar char="§"/>
            </a:pPr>
            <a:r>
              <a:rPr lang="en-GB" sz="2400" dirty="0"/>
              <a:t>Commonly used quality management tools, techniques and theories, and the benefits and challenges in their implementation</a:t>
            </a:r>
          </a:p>
        </p:txBody>
      </p:sp>
      <p:sp>
        <p:nvSpPr>
          <p:cNvPr id="4" name="Footer Placeholder 3">
            <a:extLst>
              <a:ext uri="{FF2B5EF4-FFF2-40B4-BE49-F238E27FC236}">
                <a16:creationId xmlns:a16="http://schemas.microsoft.com/office/drawing/2014/main" id="{A772C4CF-C0F8-AD0A-BE0D-89B1F2F390D4}"/>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1260119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47C4D-5BA4-4826-ED5D-1164B63B32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0B805C-A805-5EA5-A01E-66969A470157}"/>
              </a:ext>
            </a:extLst>
          </p:cNvPr>
          <p:cNvSpPr>
            <a:spLocks noGrp="1"/>
          </p:cNvSpPr>
          <p:nvPr>
            <p:ph type="title"/>
          </p:nvPr>
        </p:nvSpPr>
        <p:spPr>
          <a:xfrm>
            <a:off x="838200" y="365125"/>
            <a:ext cx="10515600" cy="696759"/>
          </a:xfrm>
        </p:spPr>
        <p:txBody>
          <a:bodyPr>
            <a:normAutofit/>
          </a:bodyPr>
          <a:lstStyle/>
          <a:p>
            <a:r>
              <a:rPr kumimoji="0" lang="en-GB" sz="4400" b="0" i="0" u="none" strike="noStrike" kern="1200" cap="none" spc="0" normalizeH="0" baseline="0" noProof="0" dirty="0">
                <a:ln>
                  <a:noFill/>
                </a:ln>
                <a:effectLst/>
                <a:uLnTx/>
                <a:uFillTx/>
              </a:rPr>
              <a:t>Summary</a:t>
            </a:r>
            <a:endParaRPr lang="en-GB" dirty="0"/>
          </a:p>
        </p:txBody>
      </p:sp>
      <p:sp>
        <p:nvSpPr>
          <p:cNvPr id="3" name="Content Placeholder 2">
            <a:extLst>
              <a:ext uri="{FF2B5EF4-FFF2-40B4-BE49-F238E27FC236}">
                <a16:creationId xmlns:a16="http://schemas.microsoft.com/office/drawing/2014/main" id="{13B423E9-732B-93D1-DCAC-684372195A55}"/>
              </a:ext>
            </a:extLst>
          </p:cNvPr>
          <p:cNvSpPr>
            <a:spLocks noGrp="1"/>
          </p:cNvSpPr>
          <p:nvPr>
            <p:ph idx="1"/>
          </p:nvPr>
        </p:nvSpPr>
        <p:spPr>
          <a:xfrm>
            <a:off x="475095" y="1425677"/>
            <a:ext cx="9912489" cy="4819676"/>
          </a:xfrm>
        </p:spPr>
        <p:txBody>
          <a:bodyPr>
            <a:normAutofit/>
          </a:bodyPr>
          <a:lstStyle/>
          <a:p>
            <a:pPr lvl="0">
              <a:buFont typeface="Wingdings" panose="05000000000000000000" pitchFamily="2" charset="2"/>
              <a:buChar char="§"/>
            </a:pPr>
            <a:r>
              <a:rPr lang="en-GB" sz="2400" dirty="0"/>
              <a:t>Total Quality Management (TQM), focuses on achieving long-term success by fostering continuous improvement. </a:t>
            </a:r>
          </a:p>
          <a:p>
            <a:pPr lvl="1">
              <a:buFont typeface="Wingdings" panose="05000000000000000000" pitchFamily="2" charset="2"/>
              <a:buChar char="§"/>
            </a:pPr>
            <a:r>
              <a:rPr lang="en-GB" dirty="0"/>
              <a:t>Quality Management involves:</a:t>
            </a:r>
          </a:p>
          <a:p>
            <a:pPr lvl="1">
              <a:buFont typeface="Wingdings" panose="05000000000000000000" pitchFamily="2" charset="2"/>
              <a:buChar char="§"/>
            </a:pPr>
            <a:r>
              <a:rPr lang="en-GB" dirty="0"/>
              <a:t>Seeking to exceed customer expectations</a:t>
            </a:r>
          </a:p>
          <a:p>
            <a:pPr lvl="1">
              <a:buFont typeface="Wingdings" panose="05000000000000000000" pitchFamily="2" charset="2"/>
              <a:buChar char="§"/>
            </a:pPr>
            <a:r>
              <a:rPr lang="en-GB" dirty="0"/>
              <a:t>A focus on product and service quality </a:t>
            </a:r>
          </a:p>
          <a:p>
            <a:pPr lvl="1">
              <a:buFont typeface="Wingdings" panose="05000000000000000000" pitchFamily="2" charset="2"/>
              <a:buChar char="§"/>
            </a:pPr>
            <a:r>
              <a:rPr lang="en-GB" dirty="0"/>
              <a:t>Developing a workplace culture of continuous improvement through involvement</a:t>
            </a:r>
          </a:p>
          <a:p>
            <a:pPr lvl="0">
              <a:buFont typeface="Wingdings" panose="05000000000000000000" pitchFamily="2" charset="2"/>
              <a:buChar char="§"/>
            </a:pPr>
            <a:r>
              <a:rPr lang="en-GB" sz="2400" dirty="0"/>
              <a:t>Value simply means the ‘worth of something’. </a:t>
            </a:r>
          </a:p>
          <a:p>
            <a:pPr lvl="0">
              <a:buFont typeface="Wingdings" panose="05000000000000000000" pitchFamily="2" charset="2"/>
              <a:buChar char="§"/>
            </a:pPr>
            <a:r>
              <a:rPr lang="en-GB" sz="2400" dirty="0"/>
              <a:t>Quality improvement (QI) tools are various techniques and methods used to identify, analyse, and implement changes to enhance operational efficiency, reduce waste, and improve overall performance</a:t>
            </a:r>
          </a:p>
          <a:p>
            <a:pPr lvl="0">
              <a:buFont typeface="Wingdings" panose="05000000000000000000" pitchFamily="2" charset="2"/>
              <a:buChar char="§"/>
            </a:pPr>
            <a:r>
              <a:rPr lang="en-GB" sz="2400" dirty="0"/>
              <a:t>Each tool has benefits and limitations </a:t>
            </a:r>
            <a:endPar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prstClr val="black"/>
              </a:solidFill>
              <a:effectLst/>
              <a:uLnTx/>
              <a:uFillTx/>
              <a:latin typeface="Aptos" panose="02110004020202020204"/>
              <a:ea typeface="+mn-ea"/>
              <a:cs typeface="+mn-cs"/>
            </a:endParaRPr>
          </a:p>
          <a:p>
            <a:endParaRPr lang="en-GB" dirty="0"/>
          </a:p>
        </p:txBody>
      </p:sp>
      <p:sp>
        <p:nvSpPr>
          <p:cNvPr id="4" name="Footer Placeholder 3">
            <a:extLst>
              <a:ext uri="{FF2B5EF4-FFF2-40B4-BE49-F238E27FC236}">
                <a16:creationId xmlns:a16="http://schemas.microsoft.com/office/drawing/2014/main" id="{4CC2F381-D13A-5C42-44CA-B879640E70C0}"/>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323807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E11B9-8BFF-8414-0E1E-71A6B48320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9E7600-3DFB-80C6-74A6-1BEE67B12762}"/>
              </a:ext>
            </a:extLst>
          </p:cNvPr>
          <p:cNvSpPr>
            <a:spLocks noGrp="1"/>
          </p:cNvSpPr>
          <p:nvPr>
            <p:ph type="title"/>
          </p:nvPr>
        </p:nvSpPr>
        <p:spPr/>
        <p:txBody>
          <a:bodyPr/>
          <a:lstStyle/>
          <a:p>
            <a:r>
              <a:rPr lang="en-GB" dirty="0"/>
              <a:t>Revision Questions </a:t>
            </a:r>
          </a:p>
        </p:txBody>
      </p:sp>
      <p:sp>
        <p:nvSpPr>
          <p:cNvPr id="3" name="Content Placeholder 2">
            <a:extLst>
              <a:ext uri="{FF2B5EF4-FFF2-40B4-BE49-F238E27FC236}">
                <a16:creationId xmlns:a16="http://schemas.microsoft.com/office/drawing/2014/main" id="{7287EB34-9C61-133B-C565-B86F11F7D633}"/>
              </a:ext>
            </a:extLst>
          </p:cNvPr>
          <p:cNvSpPr>
            <a:spLocks noGrp="1"/>
          </p:cNvSpPr>
          <p:nvPr>
            <p:ph idx="1"/>
          </p:nvPr>
        </p:nvSpPr>
        <p:spPr>
          <a:xfrm>
            <a:off x="666184" y="1549275"/>
            <a:ext cx="9748832" cy="4395910"/>
          </a:xfrm>
        </p:spPr>
        <p:txBody>
          <a:bodyPr>
            <a:normAutofit fontScale="92500" lnSpcReduction="10000"/>
          </a:bodyPr>
          <a:lstStyle/>
          <a:p>
            <a:pPr marL="514350" indent="-514350">
              <a:buFont typeface="+mj-lt"/>
              <a:buAutoNum type="arabicPeriod"/>
            </a:pPr>
            <a:r>
              <a:rPr kumimoji="0" lang="en-GB" sz="2600" b="0" i="0" u="none" strike="noStrike" kern="1200" cap="none" spc="0" normalizeH="0" baseline="0" noProof="0" dirty="0">
                <a:ln>
                  <a:noFill/>
                </a:ln>
                <a:solidFill>
                  <a:prstClr val="black"/>
                </a:solidFill>
                <a:effectLst/>
                <a:uLnTx/>
                <a:uFillTx/>
                <a:ea typeface="+mj-ea"/>
                <a:cs typeface="+mj-cs"/>
              </a:rPr>
              <a:t>What are the benefits of a hospitality business embarking on a quality driven approach?</a:t>
            </a:r>
          </a:p>
          <a:p>
            <a:pPr marL="514350" indent="-514350">
              <a:buFont typeface="+mj-lt"/>
              <a:buAutoNum type="arabicPeriod"/>
            </a:pPr>
            <a:r>
              <a:rPr lang="en-GB" sz="2600" dirty="0">
                <a:solidFill>
                  <a:prstClr val="black"/>
                </a:solidFill>
                <a:ea typeface="+mj-ea"/>
                <a:cs typeface="+mj-cs"/>
              </a:rPr>
              <a:t>What are the challenges a business faces in implementing a quality driven strategy?</a:t>
            </a:r>
          </a:p>
          <a:p>
            <a:pPr marL="514350" indent="-514350">
              <a:buFont typeface="+mj-lt"/>
              <a:buAutoNum type="arabicPeriod"/>
            </a:pPr>
            <a:r>
              <a:rPr kumimoji="0" lang="en-GB" sz="2600" b="0" i="0" u="none" strike="noStrike" kern="1200" cap="none" spc="0" normalizeH="0" baseline="0" noProof="0" dirty="0">
                <a:ln>
                  <a:noFill/>
                </a:ln>
                <a:solidFill>
                  <a:prstClr val="black"/>
                </a:solidFill>
                <a:effectLst/>
                <a:uLnTx/>
                <a:uFillTx/>
                <a:ea typeface="+mj-ea"/>
                <a:cs typeface="+mj-cs"/>
              </a:rPr>
              <a:t>How do food service operators create value for the customer and the organisation?</a:t>
            </a:r>
          </a:p>
          <a:p>
            <a:pPr marL="514350" indent="-514350">
              <a:buFont typeface="+mj-lt"/>
              <a:buAutoNum type="arabicPeriod"/>
            </a:pPr>
            <a:r>
              <a:rPr lang="en-GB" sz="2600" dirty="0">
                <a:solidFill>
                  <a:prstClr val="black"/>
                </a:solidFill>
              </a:rPr>
              <a:t>What are the three types of quality </a:t>
            </a:r>
            <a:r>
              <a:rPr kumimoji="0" lang="en-GB" sz="2600" b="0" i="0" u="none" strike="noStrike" kern="1200" cap="none" spc="0" normalizeH="0" baseline="0" noProof="0" dirty="0">
                <a:ln>
                  <a:noFill/>
                </a:ln>
                <a:solidFill>
                  <a:prstClr val="black"/>
                </a:solidFill>
                <a:effectLst/>
                <a:uLnTx/>
                <a:uFillTx/>
              </a:rPr>
              <a:t>improvement (QI) tools?</a:t>
            </a:r>
          </a:p>
          <a:p>
            <a:pPr marL="514350" indent="-514350">
              <a:buFont typeface="+mj-lt"/>
              <a:buAutoNum type="arabicPeriod"/>
            </a:pPr>
            <a:r>
              <a:rPr kumimoji="0" lang="en-GB" sz="2600" b="0" i="0" u="none" strike="noStrike" kern="1200" cap="none" spc="0" normalizeH="0" baseline="0" noProof="0" dirty="0">
                <a:ln>
                  <a:noFill/>
                </a:ln>
                <a:solidFill>
                  <a:prstClr val="black"/>
                </a:solidFill>
                <a:effectLst/>
                <a:uLnTx/>
                <a:uFillTx/>
              </a:rPr>
              <a:t>What benefits can hospitality leaders gain from using them? </a:t>
            </a:r>
          </a:p>
          <a:p>
            <a:pPr marL="514350" indent="-514350">
              <a:buFont typeface="+mj-lt"/>
              <a:buAutoNum type="arabicPeriod"/>
            </a:pPr>
            <a:r>
              <a:rPr kumimoji="0" lang="en-GB" sz="2600" b="0" i="0" u="none" strike="noStrike" kern="1200" cap="none" spc="0" normalizeH="0" baseline="0" noProof="0" dirty="0">
                <a:ln>
                  <a:noFill/>
                </a:ln>
                <a:solidFill>
                  <a:prstClr val="black"/>
                </a:solidFill>
                <a:effectLst/>
                <a:uLnTx/>
                <a:uFillTx/>
                <a:ea typeface="+mj-ea"/>
                <a:cs typeface="+mj-cs"/>
              </a:rPr>
              <a:t>What is TQM? </a:t>
            </a:r>
          </a:p>
          <a:p>
            <a:pPr marL="514350" indent="-514350">
              <a:buFont typeface="+mj-lt"/>
              <a:buAutoNum type="arabicPeriod"/>
            </a:pPr>
            <a:r>
              <a:rPr kumimoji="0" lang="en-GB" sz="2600" b="0" i="0" u="none" strike="noStrike" kern="1200" cap="none" spc="0" normalizeH="0" baseline="0" noProof="0" dirty="0">
                <a:ln>
                  <a:noFill/>
                </a:ln>
                <a:solidFill>
                  <a:prstClr val="black"/>
                </a:solidFill>
                <a:effectLst/>
                <a:uLnTx/>
                <a:uFillTx/>
                <a:ea typeface="+mj-ea"/>
                <a:cs typeface="+mj-cs"/>
              </a:rPr>
              <a:t>What benefits would be gained from investing in a TQM approach in your own hospitality business? </a:t>
            </a:r>
            <a:endParaRPr lang="en-GB" sz="2600" dirty="0">
              <a:solidFill>
                <a:prstClr val="black"/>
              </a:solidFill>
              <a:ea typeface="+mj-ea"/>
              <a:cs typeface="+mj-cs"/>
            </a:endParaRPr>
          </a:p>
          <a:p>
            <a:endParaRPr lang="en-GB" sz="4400" dirty="0">
              <a:solidFill>
                <a:prstClr val="black"/>
              </a:solidFill>
              <a:latin typeface="Aptos Display" panose="02110004020202020204"/>
              <a:ea typeface="+mj-ea"/>
              <a:cs typeface="+mj-cs"/>
            </a:endParaRPr>
          </a:p>
          <a:p>
            <a:endParaRPr lang="en-GB" dirty="0"/>
          </a:p>
        </p:txBody>
      </p:sp>
      <p:sp>
        <p:nvSpPr>
          <p:cNvPr id="4" name="Footer Placeholder 3">
            <a:extLst>
              <a:ext uri="{FF2B5EF4-FFF2-40B4-BE49-F238E27FC236}">
                <a16:creationId xmlns:a16="http://schemas.microsoft.com/office/drawing/2014/main" id="{B5CBD8C2-070C-5C2D-620D-026F9E4432F2}"/>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0370252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7AD9F-A966-0569-A284-FBCC2946B7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898B33-9456-3907-3D20-34919E4F3D93}"/>
              </a:ext>
            </a:extLst>
          </p:cNvPr>
          <p:cNvSpPr>
            <a:spLocks noGrp="1"/>
          </p:cNvSpPr>
          <p:nvPr>
            <p:ph type="ctrTitle"/>
          </p:nvPr>
        </p:nvSpPr>
        <p:spPr>
          <a:xfrm>
            <a:off x="755903" y="3399769"/>
            <a:ext cx="10640754" cy="1950829"/>
          </a:xfrm>
        </p:spPr>
        <p:txBody>
          <a:bodyPr anchor="b">
            <a:normAutofit/>
          </a:bodyPr>
          <a:lstStyle/>
          <a:p>
            <a:r>
              <a:rPr lang="en-GB" sz="4000" dirty="0">
                <a:solidFill>
                  <a:schemeClr val="tx2"/>
                </a:solidFill>
              </a:rPr>
              <a:t>End of Chapter 11 presentation  </a:t>
            </a:r>
            <a:br>
              <a:rPr lang="en-GB" sz="4000" dirty="0">
                <a:solidFill>
                  <a:schemeClr val="tx2"/>
                </a:solidFill>
              </a:rPr>
            </a:br>
            <a:endParaRPr lang="en-GB" sz="4000" dirty="0">
              <a:solidFill>
                <a:schemeClr val="tx2"/>
              </a:solidFill>
            </a:endParaRPr>
          </a:p>
        </p:txBody>
      </p:sp>
      <p:pic>
        <p:nvPicPr>
          <p:cNvPr id="5" name="Picture 4">
            <a:extLst>
              <a:ext uri="{FF2B5EF4-FFF2-40B4-BE49-F238E27FC236}">
                <a16:creationId xmlns:a16="http://schemas.microsoft.com/office/drawing/2014/main" id="{7EDDAF9E-0E43-EFF7-D683-BB3AB9B2B609}"/>
              </a:ext>
            </a:extLst>
          </p:cNvPr>
          <p:cNvPicPr>
            <a:picLocks noChangeAspect="1"/>
          </p:cNvPicPr>
          <p:nvPr/>
        </p:nvPicPr>
        <p:blipFill>
          <a:blip r:embed="rId2"/>
          <a:stretch>
            <a:fillRect/>
          </a:stretch>
        </p:blipFill>
        <p:spPr>
          <a:xfrm>
            <a:off x="1337661" y="320231"/>
            <a:ext cx="9455225" cy="2836567"/>
          </a:xfrm>
          <a:prstGeom prst="rect">
            <a:avLst/>
          </a:prstGeom>
        </p:spPr>
      </p:pic>
      <p:sp>
        <p:nvSpPr>
          <p:cNvPr id="4" name="Footer Placeholder 3">
            <a:extLst>
              <a:ext uri="{FF2B5EF4-FFF2-40B4-BE49-F238E27FC236}">
                <a16:creationId xmlns:a16="http://schemas.microsoft.com/office/drawing/2014/main" id="{F17C17F7-044D-300D-7603-2F762077093A}"/>
              </a:ext>
            </a:extLst>
          </p:cNvPr>
          <p:cNvSpPr>
            <a:spLocks noGrp="1"/>
          </p:cNvSpPr>
          <p:nvPr>
            <p:ph type="ftr" sz="quarter" idx="3"/>
          </p:nvPr>
        </p:nvSpPr>
        <p:spPr/>
        <p:txBody>
          <a:bodyPr/>
          <a:lstStyle/>
          <a:p>
            <a:r>
              <a:rPr lang="en-GB"/>
              <a:t>© 2026 David Graham et </a:t>
            </a:r>
            <a:r>
              <a:rPr lang="en-GB" sz="1000"/>
              <a:t>al</a:t>
            </a:r>
            <a:r>
              <a:rPr lang="en-GB"/>
              <a:t>. </a:t>
            </a:r>
            <a:r>
              <a:rPr lang="en-GB" i="1"/>
              <a:t>Culinary and Food Service Operations Management for Industry 5.0. </a:t>
            </a:r>
            <a:r>
              <a:rPr lang="en-GB"/>
              <a:t>Goodfellow Publishers</a:t>
            </a:r>
            <a:endParaRPr lang="en-GB" dirty="0">
              <a:latin typeface="Gill Sans MT" panose="020B0502020104020203" pitchFamily="34" charset="0"/>
            </a:endParaRPr>
          </a:p>
        </p:txBody>
      </p:sp>
    </p:spTree>
    <p:extLst>
      <p:ext uri="{BB962C8B-B14F-4D97-AF65-F5344CB8AC3E}">
        <p14:creationId xmlns:p14="http://schemas.microsoft.com/office/powerpoint/2010/main" val="15718981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82C63-D796-7C92-D86D-2D12F9CD3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3F0FF7-F9A0-5993-DD97-1E086A616139}"/>
              </a:ext>
            </a:extLst>
          </p:cNvPr>
          <p:cNvSpPr>
            <a:spLocks noGrp="1"/>
          </p:cNvSpPr>
          <p:nvPr>
            <p:ph type="title"/>
          </p:nvPr>
        </p:nvSpPr>
        <p:spPr>
          <a:xfrm>
            <a:off x="838200" y="365126"/>
            <a:ext cx="10515600" cy="1995937"/>
          </a:xfrm>
        </p:spPr>
        <p:txBody>
          <a:bodyPr>
            <a:normAutofit/>
          </a:bodyPr>
          <a:lstStyle/>
          <a:p>
            <a:pPr algn="ctr"/>
            <a:r>
              <a:rPr lang="en-GB" dirty="0"/>
              <a:t>Culinary and Food Service Operations Management for Industry 5.0</a:t>
            </a:r>
          </a:p>
        </p:txBody>
      </p:sp>
      <p:sp>
        <p:nvSpPr>
          <p:cNvPr id="3" name="Content Placeholder 2">
            <a:extLst>
              <a:ext uri="{FF2B5EF4-FFF2-40B4-BE49-F238E27FC236}">
                <a16:creationId xmlns:a16="http://schemas.microsoft.com/office/drawing/2014/main" id="{DB993F53-26E9-4B8F-E350-659E42137AE5}"/>
              </a:ext>
            </a:extLst>
          </p:cNvPr>
          <p:cNvSpPr>
            <a:spLocks noGrp="1"/>
          </p:cNvSpPr>
          <p:nvPr>
            <p:ph idx="1"/>
          </p:nvPr>
        </p:nvSpPr>
        <p:spPr>
          <a:xfrm>
            <a:off x="838200" y="2006219"/>
            <a:ext cx="9670576" cy="4486655"/>
          </a:xfrm>
        </p:spPr>
        <p:txBody>
          <a:bodyPr>
            <a:noAutofit/>
          </a:bodyPr>
          <a:lstStyle/>
          <a:p>
            <a:pPr marL="0" indent="0">
              <a:buNone/>
            </a:pPr>
            <a:r>
              <a:rPr lang="en-GB" sz="2000" b="1" dirty="0"/>
              <a:t>David Graham </a:t>
            </a:r>
            <a:r>
              <a:rPr lang="en-GB" sz="2000" dirty="0"/>
              <a:t>is an Associate Head at Sheffield Hallam University within Sheffield Business School, a visiting Research Fellow at the University of Zululand, South Africa and Principal Fellow of Higher Education Academy.</a:t>
            </a:r>
          </a:p>
          <a:p>
            <a:pPr marL="0" indent="0">
              <a:buNone/>
            </a:pPr>
            <a:r>
              <a:rPr lang="en-GB" sz="2000" b="1" dirty="0"/>
              <a:t>Ewen Crilley </a:t>
            </a:r>
            <a:r>
              <a:rPr lang="en-GB" sz="2000" dirty="0"/>
              <a:t>is a Senior Lecturer at Sheffield Hallam University and Course Leader for UG and PG Tourism, Hospitality, Culinary and Aviation.</a:t>
            </a:r>
          </a:p>
          <a:p>
            <a:pPr marL="0" indent="0">
              <a:buNone/>
            </a:pPr>
            <a:r>
              <a:rPr lang="en-GB" sz="2000" b="1" dirty="0"/>
              <a:t>Peter Cox </a:t>
            </a:r>
            <a:r>
              <a:rPr lang="en-GB" sz="2000" dirty="0"/>
              <a:t>worked in the hotel and contract catering for large international companies. He was a Senior Lecturer at Leeds Beckett University specialising in quality and hospitality operations management.</a:t>
            </a:r>
          </a:p>
          <a:p>
            <a:pPr marL="0" indent="0">
              <a:buNone/>
            </a:pPr>
            <a:r>
              <a:rPr lang="en-GB" sz="2000" b="1" dirty="0"/>
              <a:t>John Cousins </a:t>
            </a:r>
            <a:r>
              <a:rPr lang="en-GB" sz="2000" dirty="0"/>
              <a:t>is a consultant, educator, and the author of a range of food and beverage management and service publications,  </a:t>
            </a:r>
            <a:r>
              <a:rPr lang="en-GB" sz="2000"/>
              <a:t>He has </a:t>
            </a:r>
            <a:r>
              <a:rPr lang="en-GB" sz="2000" dirty="0"/>
              <a:t>been conferred at Culinary Arts Laureate and is Director of the Food and Beverage Training Company.</a:t>
            </a:r>
          </a:p>
          <a:p>
            <a:pPr marL="0" indent="0">
              <a:buNone/>
            </a:pPr>
            <a:endParaRPr lang="en-GB" sz="1400" dirty="0"/>
          </a:p>
          <a:p>
            <a:pPr marL="0" indent="0">
              <a:buNone/>
            </a:pPr>
            <a:r>
              <a:rPr lang="en-GB" sz="2000" dirty="0"/>
              <a:t>© 2026 David Graham et al. </a:t>
            </a:r>
            <a:r>
              <a:rPr lang="en-GB" sz="2000" i="1" dirty="0"/>
              <a:t>Culinary and Food Service Operations Management for Industry 5.0.  </a:t>
            </a:r>
            <a:r>
              <a:rPr lang="en-GB" sz="2000" dirty="0"/>
              <a:t>Goodfellow Publishers</a:t>
            </a:r>
          </a:p>
        </p:txBody>
      </p:sp>
    </p:spTree>
    <p:extLst>
      <p:ext uri="{BB962C8B-B14F-4D97-AF65-F5344CB8AC3E}">
        <p14:creationId xmlns:p14="http://schemas.microsoft.com/office/powerpoint/2010/main" val="3560811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6B1AA-3434-21EA-FF88-C89B45BFE225}"/>
              </a:ext>
            </a:extLst>
          </p:cNvPr>
          <p:cNvSpPr>
            <a:spLocks noGrp="1"/>
          </p:cNvSpPr>
          <p:nvPr>
            <p:ph type="title"/>
          </p:nvPr>
        </p:nvSpPr>
        <p:spPr/>
        <p:txBody>
          <a:bodyPr/>
          <a:lstStyle/>
          <a:p>
            <a:r>
              <a:rPr lang="en-GB" dirty="0"/>
              <a:t>What is quality management?</a:t>
            </a:r>
          </a:p>
        </p:txBody>
      </p:sp>
      <p:sp>
        <p:nvSpPr>
          <p:cNvPr id="6" name="Content Placeholder 5">
            <a:extLst>
              <a:ext uri="{FF2B5EF4-FFF2-40B4-BE49-F238E27FC236}">
                <a16:creationId xmlns:a16="http://schemas.microsoft.com/office/drawing/2014/main" id="{F066EA47-0A67-C07B-B37B-DC115797D5DD}"/>
              </a:ext>
            </a:extLst>
          </p:cNvPr>
          <p:cNvSpPr>
            <a:spLocks noGrp="1"/>
          </p:cNvSpPr>
          <p:nvPr>
            <p:ph idx="1"/>
          </p:nvPr>
        </p:nvSpPr>
        <p:spPr>
          <a:xfrm>
            <a:off x="838200" y="1825625"/>
            <a:ext cx="9564232" cy="4351338"/>
          </a:xfrm>
        </p:spPr>
        <p:txBody>
          <a:bodyPr>
            <a:normAutofit/>
          </a:bodyPr>
          <a:lstStyle/>
          <a:p>
            <a:pPr>
              <a:buFont typeface="Wingdings" panose="05000000000000000000" pitchFamily="2" charset="2"/>
              <a:buChar char="§"/>
            </a:pPr>
            <a:r>
              <a:rPr lang="en-GB" sz="2400" dirty="0"/>
              <a:t>Hospitality organisations recognise that ‘quality’ is an important differentiator between their offerings and those of competitors</a:t>
            </a:r>
          </a:p>
          <a:p>
            <a:pPr>
              <a:buFont typeface="Wingdings" panose="05000000000000000000" pitchFamily="2" charset="2"/>
              <a:buChar char="§"/>
            </a:pPr>
            <a:r>
              <a:rPr lang="en-GB" sz="2400" dirty="0"/>
              <a:t>Quality Management (British Standards Institution):</a:t>
            </a:r>
          </a:p>
          <a:p>
            <a:pPr lvl="1">
              <a:buFont typeface="Wingdings" panose="05000000000000000000" pitchFamily="2" charset="2"/>
              <a:buChar char="§"/>
            </a:pPr>
            <a:r>
              <a:rPr lang="en-GB" dirty="0"/>
              <a:t>It strives to exceed customer expectations</a:t>
            </a:r>
          </a:p>
          <a:p>
            <a:pPr lvl="1">
              <a:buFont typeface="Wingdings" panose="05000000000000000000" pitchFamily="2" charset="2"/>
              <a:buChar char="§"/>
            </a:pPr>
            <a:r>
              <a:rPr lang="en-GB" dirty="0"/>
              <a:t>Product and service quality is key to building consumer loyalty and a strong brand image</a:t>
            </a:r>
          </a:p>
          <a:p>
            <a:pPr lvl="1">
              <a:buFont typeface="Wingdings" panose="05000000000000000000" pitchFamily="2" charset="2"/>
              <a:buChar char="§"/>
            </a:pPr>
            <a:r>
              <a:rPr lang="en-GB" dirty="0"/>
              <a:t>Quality drives success and longevity of any organisation</a:t>
            </a:r>
          </a:p>
          <a:p>
            <a:pPr lvl="1">
              <a:buFont typeface="Wingdings" panose="05000000000000000000" pitchFamily="2" charset="2"/>
              <a:buChar char="§"/>
            </a:pPr>
            <a:r>
              <a:rPr lang="en-GB" dirty="0"/>
              <a:t> A culture of continuous improvement ensures creates greater     benefit for all stakeholders</a:t>
            </a:r>
          </a:p>
        </p:txBody>
      </p:sp>
      <p:sp>
        <p:nvSpPr>
          <p:cNvPr id="3" name="Footer Placeholder 2">
            <a:extLst>
              <a:ext uri="{FF2B5EF4-FFF2-40B4-BE49-F238E27FC236}">
                <a16:creationId xmlns:a16="http://schemas.microsoft.com/office/drawing/2014/main" id="{E23C0C2F-301E-6E8A-F287-99A0646C8A85}"/>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562326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4F5DA-F082-B948-4337-8E04351C766B}"/>
              </a:ext>
            </a:extLst>
          </p:cNvPr>
          <p:cNvSpPr>
            <a:spLocks noGrp="1"/>
          </p:cNvSpPr>
          <p:nvPr>
            <p:ph type="title"/>
          </p:nvPr>
        </p:nvSpPr>
        <p:spPr/>
        <p:txBody>
          <a:bodyPr/>
          <a:lstStyle/>
          <a:p>
            <a:r>
              <a:rPr lang="en-GB" dirty="0"/>
              <a:t>Embarking on a QM-driven approach</a:t>
            </a:r>
          </a:p>
        </p:txBody>
      </p:sp>
      <p:sp>
        <p:nvSpPr>
          <p:cNvPr id="3" name="Content Placeholder 2">
            <a:extLst>
              <a:ext uri="{FF2B5EF4-FFF2-40B4-BE49-F238E27FC236}">
                <a16:creationId xmlns:a16="http://schemas.microsoft.com/office/drawing/2014/main" id="{483C4701-9A1F-3EB1-6FE3-9B912CE3029D}"/>
              </a:ext>
            </a:extLst>
          </p:cNvPr>
          <p:cNvSpPr>
            <a:spLocks noGrp="1"/>
          </p:cNvSpPr>
          <p:nvPr>
            <p:ph idx="1"/>
          </p:nvPr>
        </p:nvSpPr>
        <p:spPr>
          <a:xfrm>
            <a:off x="838200" y="1825625"/>
            <a:ext cx="9419376" cy="4351338"/>
          </a:xfrm>
        </p:spPr>
        <p:txBody>
          <a:bodyPr>
            <a:normAutofit/>
          </a:bodyPr>
          <a:lstStyle/>
          <a:p>
            <a:pPr marL="0" indent="0">
              <a:buNone/>
            </a:pPr>
            <a:r>
              <a:rPr lang="en-GB" sz="2400" dirty="0"/>
              <a:t>QM uses four main components: </a:t>
            </a:r>
          </a:p>
          <a:p>
            <a:pPr marL="971550" lvl="1" indent="-514350">
              <a:buFont typeface="+mj-lt"/>
              <a:buAutoNum type="arabicPeriod"/>
            </a:pPr>
            <a:r>
              <a:rPr lang="en-GB" dirty="0"/>
              <a:t>Quality planning</a:t>
            </a:r>
          </a:p>
          <a:p>
            <a:pPr marL="971550" lvl="1" indent="-514350">
              <a:buFont typeface="+mj-lt"/>
              <a:buAutoNum type="arabicPeriod"/>
            </a:pPr>
            <a:r>
              <a:rPr lang="en-GB" dirty="0"/>
              <a:t>Quality assurance</a:t>
            </a:r>
          </a:p>
          <a:p>
            <a:pPr marL="971550" lvl="1" indent="-514350">
              <a:buFont typeface="+mj-lt"/>
              <a:buAutoNum type="arabicPeriod"/>
            </a:pPr>
            <a:r>
              <a:rPr lang="en-GB" dirty="0"/>
              <a:t>Quality control </a:t>
            </a:r>
          </a:p>
          <a:p>
            <a:pPr marL="971550" lvl="1" indent="-514350">
              <a:buFont typeface="+mj-lt"/>
              <a:buAutoNum type="arabicPeriod"/>
            </a:pPr>
            <a:r>
              <a:rPr lang="en-GB" dirty="0"/>
              <a:t>Quality improvement</a:t>
            </a:r>
          </a:p>
        </p:txBody>
      </p:sp>
      <p:sp>
        <p:nvSpPr>
          <p:cNvPr id="4" name="Footer Placeholder 3">
            <a:extLst>
              <a:ext uri="{FF2B5EF4-FFF2-40B4-BE49-F238E27FC236}">
                <a16:creationId xmlns:a16="http://schemas.microsoft.com/office/drawing/2014/main" id="{0CD46228-E13C-8036-0682-8BF06CAD522C}"/>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3604070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84C78-E078-7723-C7C1-350874B1FF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AFD193-2311-A36B-9C31-10DB68D42F3D}"/>
              </a:ext>
            </a:extLst>
          </p:cNvPr>
          <p:cNvSpPr>
            <a:spLocks noGrp="1"/>
          </p:cNvSpPr>
          <p:nvPr>
            <p:ph type="title"/>
          </p:nvPr>
        </p:nvSpPr>
        <p:spPr/>
        <p:txBody>
          <a:bodyPr/>
          <a:lstStyle/>
          <a:p>
            <a:r>
              <a:rPr lang="en-GB" dirty="0"/>
              <a:t>Quality improvement (QI)</a:t>
            </a:r>
          </a:p>
        </p:txBody>
      </p:sp>
      <p:sp>
        <p:nvSpPr>
          <p:cNvPr id="3" name="Content Placeholder 2">
            <a:extLst>
              <a:ext uri="{FF2B5EF4-FFF2-40B4-BE49-F238E27FC236}">
                <a16:creationId xmlns:a16="http://schemas.microsoft.com/office/drawing/2014/main" id="{9F2C18D8-F4C0-03F8-C07B-0B3D56BF2065}"/>
              </a:ext>
            </a:extLst>
          </p:cNvPr>
          <p:cNvSpPr>
            <a:spLocks noGrp="1"/>
          </p:cNvSpPr>
          <p:nvPr>
            <p:ph idx="1"/>
          </p:nvPr>
        </p:nvSpPr>
        <p:spPr>
          <a:xfrm>
            <a:off x="838200" y="1825625"/>
            <a:ext cx="9645713" cy="4351338"/>
          </a:xfrm>
        </p:spPr>
        <p:txBody>
          <a:bodyPr>
            <a:normAutofit/>
          </a:bodyPr>
          <a:lstStyle/>
          <a:p>
            <a:pPr marL="0" indent="0">
              <a:buNone/>
            </a:pPr>
            <a:r>
              <a:rPr lang="en-GB" sz="2400" dirty="0"/>
              <a:t>The five stages in the use of </a:t>
            </a:r>
            <a:r>
              <a:rPr kumimoji="0" lang="en-GB" sz="2400" b="0" i="0" u="none" strike="noStrike" kern="1200" cap="none" spc="0" normalizeH="0" baseline="0" noProof="0" dirty="0">
                <a:ln>
                  <a:noFill/>
                </a:ln>
                <a:solidFill>
                  <a:prstClr val="black"/>
                </a:solidFill>
                <a:effectLst/>
                <a:uLnTx/>
                <a:uFillTx/>
                <a:latin typeface="Aptos Display" panose="02110004020202020204"/>
                <a:ea typeface="+mj-ea"/>
                <a:cs typeface="+mj-cs"/>
              </a:rPr>
              <a:t>Quality Improvement </a:t>
            </a:r>
            <a:r>
              <a:rPr lang="en-GB" sz="2400" dirty="0"/>
              <a:t>QI: </a:t>
            </a:r>
          </a:p>
          <a:p>
            <a:pPr marL="514350" indent="-514350">
              <a:buFont typeface="+mj-lt"/>
              <a:buAutoNum type="arabicPeriod"/>
            </a:pPr>
            <a:r>
              <a:rPr lang="en-GB" sz="2400" dirty="0"/>
              <a:t>Identify problems</a:t>
            </a:r>
          </a:p>
          <a:p>
            <a:pPr marL="514350" indent="-514350">
              <a:buFont typeface="+mj-lt"/>
              <a:buAutoNum type="arabicPeriod"/>
            </a:pPr>
            <a:r>
              <a:rPr lang="en-GB" sz="2400" dirty="0"/>
              <a:t>Collect data</a:t>
            </a:r>
          </a:p>
          <a:p>
            <a:pPr marL="514350" indent="-514350">
              <a:buFont typeface="+mj-lt"/>
              <a:buAutoNum type="arabicPeriod"/>
            </a:pPr>
            <a:r>
              <a:rPr lang="en-GB" sz="2400" dirty="0"/>
              <a:t>Analyse data</a:t>
            </a:r>
          </a:p>
          <a:p>
            <a:pPr marL="514350" indent="-514350">
              <a:buFont typeface="+mj-lt"/>
              <a:buAutoNum type="arabicPeriod"/>
            </a:pPr>
            <a:r>
              <a:rPr lang="en-GB" sz="2400" dirty="0"/>
              <a:t>Test changes</a:t>
            </a:r>
          </a:p>
          <a:p>
            <a:pPr marL="514350" indent="-514350">
              <a:buFont typeface="+mj-lt"/>
              <a:buAutoNum type="arabicPeriod"/>
            </a:pPr>
            <a:r>
              <a:rPr lang="en-GB" sz="2400" dirty="0"/>
              <a:t>Implement changes</a:t>
            </a:r>
          </a:p>
        </p:txBody>
      </p:sp>
      <p:sp>
        <p:nvSpPr>
          <p:cNvPr id="4" name="Footer Placeholder 3">
            <a:extLst>
              <a:ext uri="{FF2B5EF4-FFF2-40B4-BE49-F238E27FC236}">
                <a16:creationId xmlns:a16="http://schemas.microsoft.com/office/drawing/2014/main" id="{BD7ED7AB-10CA-1F56-B112-5FAF783EBDBE}"/>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45024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9F0CA-CAF1-3683-8964-D08C3A63B2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779321-6CE0-A173-3F7A-5D846EB28B24}"/>
              </a:ext>
            </a:extLst>
          </p:cNvPr>
          <p:cNvSpPr>
            <a:spLocks noGrp="1"/>
          </p:cNvSpPr>
          <p:nvPr>
            <p:ph type="title"/>
          </p:nvPr>
        </p:nvSpPr>
        <p:spPr/>
        <p:txBody>
          <a:bodyPr/>
          <a:lstStyle/>
          <a:p>
            <a:r>
              <a:rPr lang="en-GB" dirty="0"/>
              <a:t>Creating ‘value’ in food service organisations</a:t>
            </a:r>
          </a:p>
        </p:txBody>
      </p:sp>
      <p:sp>
        <p:nvSpPr>
          <p:cNvPr id="3" name="Content Placeholder 2">
            <a:extLst>
              <a:ext uri="{FF2B5EF4-FFF2-40B4-BE49-F238E27FC236}">
                <a16:creationId xmlns:a16="http://schemas.microsoft.com/office/drawing/2014/main" id="{8912CAF2-388D-EE6B-9758-073B6CD62E4E}"/>
              </a:ext>
            </a:extLst>
          </p:cNvPr>
          <p:cNvSpPr>
            <a:spLocks noGrp="1"/>
          </p:cNvSpPr>
          <p:nvPr>
            <p:ph idx="1"/>
          </p:nvPr>
        </p:nvSpPr>
        <p:spPr>
          <a:xfrm>
            <a:off x="838200" y="1825625"/>
            <a:ext cx="9609499" cy="4351338"/>
          </a:xfrm>
        </p:spPr>
        <p:txBody>
          <a:bodyPr>
            <a:normAutofit/>
          </a:bodyPr>
          <a:lstStyle/>
          <a:p>
            <a:pPr>
              <a:buFont typeface="Wingdings" panose="05000000000000000000" pitchFamily="2" charset="2"/>
              <a:buChar char="§"/>
            </a:pPr>
            <a:r>
              <a:rPr lang="en-GB" sz="2400" dirty="0"/>
              <a:t>Value simply means the ‘worth of something’. </a:t>
            </a:r>
          </a:p>
          <a:p>
            <a:pPr>
              <a:buFont typeface="Wingdings" panose="05000000000000000000" pitchFamily="2" charset="2"/>
              <a:buChar char="§"/>
            </a:pPr>
            <a:r>
              <a:rPr lang="en-GB" sz="2400" dirty="0"/>
              <a:t>When decisions are made on improvements to service operations, one of two objectives needs to be met to increase value:</a:t>
            </a:r>
          </a:p>
          <a:p>
            <a:pPr marL="971550" lvl="1" indent="-514350">
              <a:buFont typeface="+mj-lt"/>
              <a:buAutoNum type="arabicPeriod"/>
            </a:pPr>
            <a:r>
              <a:rPr lang="en-GB" sz="2000" dirty="0"/>
              <a:t>Reduce the effort, cost and investment without reducing the benefits to stakeholders; or </a:t>
            </a:r>
          </a:p>
          <a:p>
            <a:pPr marL="971550" lvl="1" indent="-514350">
              <a:buFont typeface="+mj-lt"/>
              <a:buAutoNum type="arabicPeriod"/>
            </a:pPr>
            <a:r>
              <a:rPr lang="en-GB" sz="2000" dirty="0"/>
              <a:t>Increasing the benefits to stakeholders, without an unacceptable increase in the effort, cost and investment required by them</a:t>
            </a:r>
          </a:p>
        </p:txBody>
      </p:sp>
      <p:sp>
        <p:nvSpPr>
          <p:cNvPr id="4" name="Footer Placeholder 3">
            <a:extLst>
              <a:ext uri="{FF2B5EF4-FFF2-40B4-BE49-F238E27FC236}">
                <a16:creationId xmlns:a16="http://schemas.microsoft.com/office/drawing/2014/main" id="{02CB3FF5-8D3B-109D-593B-A4CAACE89459}"/>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62189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C9FE9-083C-6DA1-F248-54DAE410CE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8441EE-A8CF-1588-99FF-A5BB01265A1A}"/>
              </a:ext>
            </a:extLst>
          </p:cNvPr>
          <p:cNvSpPr>
            <a:spLocks noGrp="1"/>
          </p:cNvSpPr>
          <p:nvPr>
            <p:ph type="title"/>
          </p:nvPr>
        </p:nvSpPr>
        <p:spPr/>
        <p:txBody>
          <a:bodyPr/>
          <a:lstStyle/>
          <a:p>
            <a:r>
              <a:rPr lang="en-GB" dirty="0"/>
              <a:t>Creating value for the customer and the organisation</a:t>
            </a:r>
          </a:p>
        </p:txBody>
      </p:sp>
      <p:sp>
        <p:nvSpPr>
          <p:cNvPr id="3" name="Content Placeholder 2">
            <a:extLst>
              <a:ext uri="{FF2B5EF4-FFF2-40B4-BE49-F238E27FC236}">
                <a16:creationId xmlns:a16="http://schemas.microsoft.com/office/drawing/2014/main" id="{6FC0A237-3D29-0FE8-861C-11F8C00550D1}"/>
              </a:ext>
            </a:extLst>
          </p:cNvPr>
          <p:cNvSpPr>
            <a:spLocks noGrp="1"/>
          </p:cNvSpPr>
          <p:nvPr>
            <p:ph idx="1"/>
          </p:nvPr>
        </p:nvSpPr>
        <p:spPr>
          <a:xfrm>
            <a:off x="1060704" y="1825625"/>
            <a:ext cx="9281160" cy="4351338"/>
          </a:xfrm>
        </p:spPr>
        <p:txBody>
          <a:bodyPr>
            <a:normAutofit/>
          </a:bodyPr>
          <a:lstStyle/>
          <a:p>
            <a:pPr marL="457200" lvl="1" indent="0">
              <a:buNone/>
            </a:pPr>
            <a:r>
              <a:rPr lang="en-GB" dirty="0"/>
              <a:t>Can include:</a:t>
            </a:r>
          </a:p>
          <a:p>
            <a:pPr lvl="1">
              <a:buFont typeface="Wingdings" panose="05000000000000000000" pitchFamily="2" charset="2"/>
              <a:buChar char="§"/>
            </a:pPr>
            <a:r>
              <a:rPr lang="en-GB" dirty="0"/>
              <a:t>Great customer service</a:t>
            </a:r>
          </a:p>
          <a:p>
            <a:pPr lvl="1">
              <a:buFont typeface="Wingdings" panose="05000000000000000000" pitchFamily="2" charset="2"/>
              <a:buChar char="§"/>
            </a:pPr>
            <a:r>
              <a:rPr lang="en-GB" dirty="0"/>
              <a:t>Embracing innovation</a:t>
            </a:r>
          </a:p>
          <a:p>
            <a:pPr lvl="1">
              <a:buFont typeface="Wingdings" panose="05000000000000000000" pitchFamily="2" charset="2"/>
              <a:buChar char="§"/>
            </a:pPr>
            <a:r>
              <a:rPr lang="en-GB" dirty="0"/>
              <a:t>Analysing your market competition</a:t>
            </a:r>
          </a:p>
          <a:p>
            <a:pPr lvl="1">
              <a:buFont typeface="Wingdings" panose="05000000000000000000" pitchFamily="2" charset="2"/>
              <a:buChar char="§"/>
            </a:pPr>
            <a:r>
              <a:rPr lang="en-GB" dirty="0"/>
              <a:t>Promote customer feedback</a:t>
            </a:r>
          </a:p>
          <a:p>
            <a:pPr lvl="1">
              <a:buFont typeface="Wingdings" panose="05000000000000000000" pitchFamily="2" charset="2"/>
              <a:buChar char="§"/>
            </a:pPr>
            <a:r>
              <a:rPr lang="en-GB" dirty="0"/>
              <a:t>Providing meal bundles and combos</a:t>
            </a:r>
          </a:p>
          <a:p>
            <a:pPr lvl="1"/>
            <a:endParaRPr lang="en-GB" dirty="0"/>
          </a:p>
        </p:txBody>
      </p:sp>
      <p:sp>
        <p:nvSpPr>
          <p:cNvPr id="4" name="Footer Placeholder 3">
            <a:extLst>
              <a:ext uri="{FF2B5EF4-FFF2-40B4-BE49-F238E27FC236}">
                <a16:creationId xmlns:a16="http://schemas.microsoft.com/office/drawing/2014/main" id="{71CEE3A6-3FD8-F803-6CBF-77E3B791383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40060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5AA25-8ABC-FC25-8580-D252EE5545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99231-98BB-5471-F930-8179E076BCB2}"/>
              </a:ext>
            </a:extLst>
          </p:cNvPr>
          <p:cNvSpPr>
            <a:spLocks noGrp="1"/>
          </p:cNvSpPr>
          <p:nvPr>
            <p:ph type="title"/>
          </p:nvPr>
        </p:nvSpPr>
        <p:spPr/>
        <p:txBody>
          <a:bodyPr/>
          <a:lstStyle/>
          <a:p>
            <a:r>
              <a:rPr lang="en-GB" dirty="0"/>
              <a:t>Cost-based versus feature-based value added service</a:t>
            </a:r>
          </a:p>
        </p:txBody>
      </p:sp>
      <p:sp>
        <p:nvSpPr>
          <p:cNvPr id="3" name="Content Placeholder 2">
            <a:extLst>
              <a:ext uri="{FF2B5EF4-FFF2-40B4-BE49-F238E27FC236}">
                <a16:creationId xmlns:a16="http://schemas.microsoft.com/office/drawing/2014/main" id="{4AC95F56-FB08-6892-CD56-9F47CE6FBA10}"/>
              </a:ext>
            </a:extLst>
          </p:cNvPr>
          <p:cNvSpPr>
            <a:spLocks noGrp="1"/>
          </p:cNvSpPr>
          <p:nvPr>
            <p:ph idx="1"/>
          </p:nvPr>
        </p:nvSpPr>
        <p:spPr>
          <a:xfrm>
            <a:off x="838200" y="1825625"/>
            <a:ext cx="9627606" cy="4351338"/>
          </a:xfrm>
        </p:spPr>
        <p:txBody>
          <a:bodyPr>
            <a:normAutofit/>
          </a:bodyPr>
          <a:lstStyle/>
          <a:p>
            <a:pPr>
              <a:buFont typeface="Wingdings" panose="05000000000000000000" pitchFamily="2" charset="2"/>
              <a:buChar char="§"/>
            </a:pPr>
            <a:r>
              <a:rPr lang="en-GB" sz="2400" dirty="0"/>
              <a:t>The approach to service value can be deconstructed into two types: </a:t>
            </a:r>
          </a:p>
          <a:p>
            <a:pPr marL="971550" lvl="1" indent="-514350">
              <a:buFont typeface="+mj-lt"/>
              <a:buAutoNum type="arabicPeriod"/>
            </a:pPr>
            <a:r>
              <a:rPr lang="en-GB" dirty="0"/>
              <a:t>Cost-based value (e.g. a policy of zero food waste), and </a:t>
            </a:r>
          </a:p>
          <a:p>
            <a:pPr marL="971550" lvl="1" indent="-514350">
              <a:buFont typeface="+mj-lt"/>
              <a:buAutoNum type="arabicPeriod"/>
            </a:pPr>
            <a:r>
              <a:rPr lang="en-GB" dirty="0"/>
              <a:t>Features-based value (e.g. offering paired wines with the meal)</a:t>
            </a:r>
          </a:p>
        </p:txBody>
      </p:sp>
      <p:sp>
        <p:nvSpPr>
          <p:cNvPr id="4" name="Footer Placeholder 3">
            <a:extLst>
              <a:ext uri="{FF2B5EF4-FFF2-40B4-BE49-F238E27FC236}">
                <a16:creationId xmlns:a16="http://schemas.microsoft.com/office/drawing/2014/main" id="{F50FE66F-67D9-D808-FD10-FC3CF1B35D0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982569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953D2F-E1C6-C505-49C0-E2C43FF80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98968-9C6E-A113-D6C9-D136341F1355}"/>
              </a:ext>
            </a:extLst>
          </p:cNvPr>
          <p:cNvSpPr>
            <a:spLocks noGrp="1"/>
          </p:cNvSpPr>
          <p:nvPr>
            <p:ph type="title"/>
          </p:nvPr>
        </p:nvSpPr>
        <p:spPr/>
        <p:txBody>
          <a:bodyPr/>
          <a:lstStyle/>
          <a:p>
            <a:r>
              <a:rPr lang="en-GB" dirty="0"/>
              <a:t>Kaizen is the business philosophy</a:t>
            </a:r>
          </a:p>
        </p:txBody>
      </p:sp>
      <p:sp>
        <p:nvSpPr>
          <p:cNvPr id="3" name="Content Placeholder 2">
            <a:extLst>
              <a:ext uri="{FF2B5EF4-FFF2-40B4-BE49-F238E27FC236}">
                <a16:creationId xmlns:a16="http://schemas.microsoft.com/office/drawing/2014/main" id="{E1A2208B-B791-1377-830C-B13A9797707F}"/>
              </a:ext>
            </a:extLst>
          </p:cNvPr>
          <p:cNvSpPr>
            <a:spLocks noGrp="1"/>
          </p:cNvSpPr>
          <p:nvPr>
            <p:ph idx="1"/>
          </p:nvPr>
        </p:nvSpPr>
        <p:spPr/>
        <p:txBody>
          <a:bodyPr>
            <a:normAutofit/>
          </a:bodyPr>
          <a:lstStyle/>
          <a:p>
            <a:pPr>
              <a:buFont typeface="Wingdings" panose="05000000000000000000" pitchFamily="2" charset="2"/>
              <a:buChar char="§"/>
            </a:pPr>
            <a:r>
              <a:rPr lang="en-GB" sz="2400" dirty="0"/>
              <a:t>The most common business and the least risky is an incremental change strategy which often called </a:t>
            </a:r>
            <a:r>
              <a:rPr lang="en-GB" sz="2400" b="1" i="1" dirty="0"/>
              <a:t>continuous improvement </a:t>
            </a:r>
            <a:r>
              <a:rPr lang="en-GB" sz="2400" dirty="0"/>
              <a:t>(CI), sometimes referred to as </a:t>
            </a:r>
            <a:r>
              <a:rPr lang="en-GB" sz="2400" b="1" i="1" dirty="0"/>
              <a:t>‘Kaizen’</a:t>
            </a:r>
          </a:p>
          <a:p>
            <a:pPr>
              <a:buFont typeface="Wingdings" panose="05000000000000000000" pitchFamily="2" charset="2"/>
              <a:buChar char="§"/>
            </a:pPr>
            <a:r>
              <a:rPr lang="en-GB" sz="2400" dirty="0"/>
              <a:t>Its goals include:</a:t>
            </a:r>
          </a:p>
          <a:p>
            <a:pPr lvl="1">
              <a:buFont typeface="Wingdings" panose="05000000000000000000" pitchFamily="2" charset="2"/>
              <a:buChar char="§"/>
            </a:pPr>
            <a:r>
              <a:rPr lang="en-GB" dirty="0"/>
              <a:t>Greater efficiency</a:t>
            </a:r>
          </a:p>
          <a:p>
            <a:pPr lvl="1">
              <a:buFont typeface="Wingdings" panose="05000000000000000000" pitchFamily="2" charset="2"/>
              <a:buChar char="§"/>
            </a:pPr>
            <a:r>
              <a:rPr lang="en-GB" dirty="0"/>
              <a:t>Higher quality</a:t>
            </a:r>
          </a:p>
          <a:p>
            <a:pPr lvl="1">
              <a:buFont typeface="Wingdings" panose="05000000000000000000" pitchFamily="2" charset="2"/>
              <a:buChar char="§"/>
            </a:pPr>
            <a:r>
              <a:rPr lang="en-GB" dirty="0"/>
              <a:t>Less waste</a:t>
            </a:r>
          </a:p>
        </p:txBody>
      </p:sp>
      <p:sp>
        <p:nvSpPr>
          <p:cNvPr id="4" name="Footer Placeholder 3">
            <a:extLst>
              <a:ext uri="{FF2B5EF4-FFF2-40B4-BE49-F238E27FC236}">
                <a16:creationId xmlns:a16="http://schemas.microsoft.com/office/drawing/2014/main" id="{E42D1A57-22A1-79C2-E3CF-85379657C75F}"/>
              </a:ext>
            </a:extLst>
          </p:cNvPr>
          <p:cNvSpPr>
            <a:spLocks noGrp="1"/>
          </p:cNvSpPr>
          <p:nvPr>
            <p:ph type="ftr" sz="quarter" idx="11"/>
          </p:nvPr>
        </p:nvSpPr>
        <p:spPr/>
        <p:txBody>
          <a:bodyPr/>
          <a:lstStyle/>
          <a:p>
            <a:r>
              <a:rPr lang="en-GB"/>
              <a:t>© 2026 David Graham et al. </a:t>
            </a:r>
            <a:r>
              <a:rPr lang="en-GB" i="1"/>
              <a:t>Culinary and Food Service Operations Management for Industry 5.0. </a:t>
            </a:r>
            <a:r>
              <a:rPr lang="en-GB"/>
              <a:t>Goodfellow Publishers</a:t>
            </a:r>
            <a:endParaRPr lang="en-GB" sz="1000" dirty="0"/>
          </a:p>
        </p:txBody>
      </p:sp>
    </p:spTree>
    <p:extLst>
      <p:ext uri="{BB962C8B-B14F-4D97-AF65-F5344CB8AC3E}">
        <p14:creationId xmlns:p14="http://schemas.microsoft.com/office/powerpoint/2010/main" val="2884762014"/>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400</TotalTime>
  <Words>1711</Words>
  <Application>Microsoft Office PowerPoint</Application>
  <PresentationFormat>Widescreen</PresentationFormat>
  <Paragraphs>160</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Gill Sans MT</vt:lpstr>
      <vt:lpstr>Wingdings</vt:lpstr>
      <vt:lpstr>Office Theme</vt:lpstr>
      <vt:lpstr>Chapter 11 Quality Management Approaches for Food Service</vt:lpstr>
      <vt:lpstr>Chapter 11</vt:lpstr>
      <vt:lpstr>What is quality management?</vt:lpstr>
      <vt:lpstr>Embarking on a QM-driven approach</vt:lpstr>
      <vt:lpstr>Quality improvement (QI)</vt:lpstr>
      <vt:lpstr>Creating ‘value’ in food service organisations</vt:lpstr>
      <vt:lpstr>Creating value for the customer and the organisation</vt:lpstr>
      <vt:lpstr>Cost-based versus feature-based value added service</vt:lpstr>
      <vt:lpstr>Kaizen is the business philosophy</vt:lpstr>
      <vt:lpstr>Exploitation and exploration strategies</vt:lpstr>
      <vt:lpstr>Performance measures from the customer’s perspective - SERVQUAL</vt:lpstr>
      <vt:lpstr>SERVQUAL</vt:lpstr>
      <vt:lpstr>The Gaps model of service quality</vt:lpstr>
      <vt:lpstr>Muda and lean thinking</vt:lpstr>
      <vt:lpstr>Total Quality Management</vt:lpstr>
      <vt:lpstr>Total in TQM</vt:lpstr>
      <vt:lpstr>Choosing a TQM approach framework</vt:lpstr>
      <vt:lpstr>Benefits of implementing TQM</vt:lpstr>
      <vt:lpstr>Challenges of implementing TQM</vt:lpstr>
      <vt:lpstr>Summary</vt:lpstr>
      <vt:lpstr>Revision Questions </vt:lpstr>
      <vt:lpstr>End of Chapter 11 presentation   </vt:lpstr>
      <vt:lpstr>Culinary and Food Service Operations Management for Industry 5.0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2026 David Graham et al. Culinary and Food Service Operations Management for Industry 5.0. Goodfellow Publishers</dc:subject>
  <dc:creator>David Graham, Ewen Crilley, Peter Cox and John Cousins</dc:creator>
  <cp:keywords>Chapter 11 Quality Managment Approaches for Food Service</cp:keywords>
  <dc:description>The presentations are copyright and may only be used or adapted as long as the source is properly acknowledged. No permission has ever been given for the presentations to be published anywhere else, or to be posted online.</dc:description>
  <cp:lastModifiedBy>John Cousins</cp:lastModifiedBy>
  <cp:revision>28</cp:revision>
  <cp:lastPrinted>2026-06-24T12:20:13Z</cp:lastPrinted>
  <dcterms:created xsi:type="dcterms:W3CDTF">2026-06-05T08:47:25Z</dcterms:created>
  <dcterms:modified xsi:type="dcterms:W3CDTF">2026-06-30T17:06:08Z</dcterms:modified>
</cp:coreProperties>
</file>